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1" r:id="rId3"/>
    <p:sldId id="291" r:id="rId4"/>
    <p:sldId id="262" r:id="rId5"/>
    <p:sldId id="275" r:id="rId6"/>
    <p:sldId id="287" r:id="rId7"/>
    <p:sldId id="329" r:id="rId8"/>
    <p:sldId id="330" r:id="rId9"/>
    <p:sldId id="289" r:id="rId10"/>
    <p:sldId id="328" r:id="rId11"/>
    <p:sldId id="327" r:id="rId12"/>
    <p:sldId id="333" r:id="rId13"/>
    <p:sldId id="300" r:id="rId14"/>
    <p:sldId id="297" r:id="rId15"/>
    <p:sldId id="298" r:id="rId16"/>
    <p:sldId id="299" r:id="rId17"/>
    <p:sldId id="301" r:id="rId18"/>
    <p:sldId id="302" r:id="rId19"/>
    <p:sldId id="303" r:id="rId20"/>
    <p:sldId id="304" r:id="rId21"/>
    <p:sldId id="306" r:id="rId22"/>
    <p:sldId id="307" r:id="rId23"/>
    <p:sldId id="305" r:id="rId24"/>
    <p:sldId id="292" r:id="rId25"/>
    <p:sldId id="286" r:id="rId26"/>
    <p:sldId id="317" r:id="rId27"/>
    <p:sldId id="318" r:id="rId28"/>
    <p:sldId id="308" r:id="rId29"/>
    <p:sldId id="319" r:id="rId30"/>
    <p:sldId id="309" r:id="rId31"/>
    <p:sldId id="320" r:id="rId32"/>
    <p:sldId id="310" r:id="rId33"/>
    <p:sldId id="321" r:id="rId34"/>
    <p:sldId id="311" r:id="rId35"/>
    <p:sldId id="322" r:id="rId36"/>
    <p:sldId id="312" r:id="rId37"/>
    <p:sldId id="323" r:id="rId38"/>
    <p:sldId id="313" r:id="rId39"/>
    <p:sldId id="324" r:id="rId40"/>
    <p:sldId id="314" r:id="rId41"/>
    <p:sldId id="325" r:id="rId42"/>
    <p:sldId id="315" r:id="rId43"/>
    <p:sldId id="326" r:id="rId44"/>
    <p:sldId id="316" r:id="rId45"/>
    <p:sldId id="331" r:id="rId46"/>
    <p:sldId id="332" r:id="rId47"/>
    <p:sldId id="285" r:id="rId48"/>
  </p:sldIdLst>
  <p:sldSz cx="12192000" cy="6858000"/>
  <p:notesSz cx="6858000" cy="9144000"/>
  <p:embeddedFontLst>
    <p:embeddedFont>
      <p:font typeface="Arial Nova Light" panose="020B0304020202020204" pitchFamily="34" charset="0"/>
      <p:regular r:id="rId49"/>
      <p: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252"/>
    <a:srgbClr val="005289"/>
    <a:srgbClr val="1F3455"/>
    <a:srgbClr val="1F3254"/>
    <a:srgbClr val="393939"/>
    <a:srgbClr val="04396C"/>
    <a:srgbClr val="6497B1"/>
    <a:srgbClr val="AEAFA9"/>
    <a:srgbClr val="418A9D"/>
    <a:srgbClr val="BCDE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8" autoAdjust="0"/>
    <p:restoredTop sz="94710" autoAdjust="0"/>
  </p:normalViewPr>
  <p:slideViewPr>
    <p:cSldViewPr snapToGrid="0" showGuides="1">
      <p:cViewPr varScale="1">
        <p:scale>
          <a:sx n="78" d="100"/>
          <a:sy n="78" d="100"/>
        </p:scale>
        <p:origin x="1104" y="58"/>
      </p:cViewPr>
      <p:guideLst>
        <p:guide orient="horz" pos="2115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naver.com/nywoo19/221600142327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560130" y="2507595"/>
            <a:ext cx="907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시계열 분석을 이용한 팀별 승률</a:t>
            </a:r>
            <a:r>
              <a:rPr lang="en-US" altLang="ko-KR" sz="4000" spc="-300" dirty="0">
                <a:solidFill>
                  <a:schemeClr val="bg1"/>
                </a:solidFill>
              </a:rPr>
              <a:t>, </a:t>
            </a:r>
            <a:r>
              <a:rPr lang="ko-KR" altLang="en-US" sz="4000" spc="-300" dirty="0">
                <a:solidFill>
                  <a:schemeClr val="bg1"/>
                </a:solidFill>
              </a:rPr>
              <a:t>타율 및 방어율 예측 </a:t>
            </a:r>
            <a:r>
              <a:rPr lang="en-US" altLang="ko-KR" sz="4000" spc="-300" dirty="0">
                <a:solidFill>
                  <a:schemeClr val="bg1"/>
                </a:solidFill>
              </a:rPr>
              <a:t>– ARIMA </a:t>
            </a:r>
            <a:r>
              <a:rPr lang="ko-KR" altLang="en-US" sz="4000" spc="-300" dirty="0">
                <a:solidFill>
                  <a:schemeClr val="bg1"/>
                </a:solidFill>
              </a:rPr>
              <a:t>모델로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566047" y="4346555"/>
            <a:ext cx="1059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NOVUS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172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빅콘테스트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퓨처스리그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EE719C-2061-40A5-9418-3B4A5F1496E9}"/>
              </a:ext>
            </a:extLst>
          </p:cNvPr>
          <p:cNvSpPr/>
          <p:nvPr/>
        </p:nvSpPr>
        <p:spPr>
          <a:xfrm>
            <a:off x="10291482" y="6553200"/>
            <a:ext cx="1819837" cy="233082"/>
          </a:xfrm>
          <a:prstGeom prst="rect">
            <a:avLst/>
          </a:prstGeom>
          <a:solidFill>
            <a:srgbClr val="1F3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0AB73-1340-40F0-B563-0C7EFC1058DA}"/>
              </a:ext>
            </a:extLst>
          </p:cNvPr>
          <p:cNvSpPr txBox="1"/>
          <p:nvPr/>
        </p:nvSpPr>
        <p:spPr>
          <a:xfrm>
            <a:off x="3555079" y="5081369"/>
            <a:ext cx="5081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전북대학교 산업정보시스템공학과 구경민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전북대학교 정치외교학과 </a:t>
            </a:r>
            <a:r>
              <a:rPr lang="ko-KR" altLang="en-US" sz="2000" dirty="0" err="1">
                <a:solidFill>
                  <a:schemeClr val="bg1"/>
                </a:solidFill>
              </a:rPr>
              <a:t>김차헌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전북대학교 통계학과 고건우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725050" y="1495467"/>
            <a:ext cx="10061484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302201" y="1922253"/>
            <a:ext cx="8944022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+mj-ea"/>
                <a:ea typeface="+mj-ea"/>
              </a:rPr>
              <a:t>[R]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j-ea"/>
                <a:ea typeface="+mj-ea"/>
              </a:rPr>
              <a:t>통계분석을 위한 언어로 간편한 전처리와 데이터 검토를 위해 사용하였다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ARIMA</a:t>
            </a:r>
            <a:r>
              <a:rPr lang="ko-KR" altLang="en-US" sz="2000" dirty="0">
                <a:latin typeface="+mj-ea"/>
                <a:ea typeface="+mj-ea"/>
              </a:rPr>
              <a:t>모델에 필요한 차수를 구하기 위해 사용하였다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+mj-ea"/>
                <a:ea typeface="+mj-ea"/>
              </a:rPr>
              <a:t>[Python]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j-ea"/>
              </a:rPr>
              <a:t>모델구축과 예측 값을 시각화하기 위해 사용하였다</a:t>
            </a:r>
            <a:r>
              <a:rPr lang="en-US" altLang="ko-KR" sz="2000" dirty="0">
                <a:latin typeface="+mj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DC2CC-52F7-435E-AE87-7061BCBB72AA}"/>
              </a:ext>
            </a:extLst>
          </p:cNvPr>
          <p:cNvSpPr txBox="1"/>
          <p:nvPr/>
        </p:nvSpPr>
        <p:spPr>
          <a:xfrm>
            <a:off x="513466" y="1732633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사용한</a:t>
            </a:r>
            <a:endParaRPr lang="en-US" altLang="ko-KR" sz="2000" spc="-300" dirty="0">
              <a:solidFill>
                <a:srgbClr val="393939"/>
              </a:solidFill>
              <a:latin typeface="+mn-ea"/>
            </a:endParaRPr>
          </a:p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언어</a:t>
            </a:r>
            <a:endParaRPr lang="en-US" altLang="ko-KR" sz="20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F06206-E401-45E0-92B5-DBC29E87640B}"/>
              </a:ext>
            </a:extLst>
          </p:cNvPr>
          <p:cNvSpPr/>
          <p:nvPr/>
        </p:nvSpPr>
        <p:spPr>
          <a:xfrm>
            <a:off x="405466" y="1729466"/>
            <a:ext cx="108000" cy="830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사용한 언어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72520-E373-4AE6-8C46-C778B0B49EB4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91EE3D-AFD2-4412-81EE-62924DA43250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2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725050" y="1495467"/>
            <a:ext cx="10061484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283781" y="1664918"/>
            <a:ext cx="8944022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[R]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dplyr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전처리를 위해 사용함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pracma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수치데이터 전처리를 위해 사용함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forecast: </a:t>
            </a:r>
            <a:r>
              <a:rPr lang="ko-KR" altLang="en-US" dirty="0">
                <a:latin typeface="+mj-ea"/>
                <a:ea typeface="+mj-ea"/>
              </a:rPr>
              <a:t>시계열 데이터 예측을 하기 위해 사용함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TTR:</a:t>
            </a:r>
            <a:r>
              <a:rPr lang="ko-KR" altLang="en-US" dirty="0">
                <a:latin typeface="+mj-ea"/>
                <a:ea typeface="+mj-ea"/>
              </a:rPr>
              <a:t> 시계열 데이터 분석을 위해 사용함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Tseries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시계열 데이터 분석을 위해 사용함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[Python]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pandas: </a:t>
            </a:r>
            <a:r>
              <a:rPr lang="ko-KR" altLang="en-US" dirty="0">
                <a:latin typeface="+mj-ea"/>
                <a:ea typeface="+mj-ea"/>
              </a:rPr>
              <a:t>데이터 프레임을 인식하고 전처리를 위해 사용함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numpy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누락값을</a:t>
            </a:r>
            <a:r>
              <a:rPr lang="ko-KR" altLang="en-US" dirty="0">
                <a:latin typeface="+mj-ea"/>
                <a:ea typeface="+mj-ea"/>
              </a:rPr>
              <a:t> 읽기 위해 사용함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statsmodels</a:t>
            </a:r>
            <a:r>
              <a:rPr lang="en-US" altLang="ko-KR" dirty="0">
                <a:latin typeface="+mj-ea"/>
                <a:ea typeface="+mj-ea"/>
              </a:rPr>
              <a:t>: ARIMA</a:t>
            </a:r>
            <a:r>
              <a:rPr lang="ko-KR" altLang="en-US" dirty="0">
                <a:latin typeface="+mj-ea"/>
                <a:ea typeface="+mj-ea"/>
              </a:rPr>
              <a:t>모델을 사용하기 위해 사용함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matplot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시각화를 위해 사용함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DC2CC-52F7-435E-AE87-7061BCBB72AA}"/>
              </a:ext>
            </a:extLst>
          </p:cNvPr>
          <p:cNvSpPr txBox="1"/>
          <p:nvPr/>
        </p:nvSpPr>
        <p:spPr>
          <a:xfrm>
            <a:off x="513466" y="1732633"/>
            <a:ext cx="1274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사용한</a:t>
            </a:r>
            <a:endParaRPr lang="en-US" altLang="ko-KR" sz="2000" spc="-300" dirty="0">
              <a:solidFill>
                <a:srgbClr val="393939"/>
              </a:solidFill>
              <a:latin typeface="+mn-ea"/>
            </a:endParaRPr>
          </a:p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라이브러리</a:t>
            </a:r>
            <a:endParaRPr lang="en-US" altLang="ko-KR" sz="20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F06206-E401-45E0-92B5-DBC29E87640B}"/>
              </a:ext>
            </a:extLst>
          </p:cNvPr>
          <p:cNvSpPr/>
          <p:nvPr/>
        </p:nvSpPr>
        <p:spPr>
          <a:xfrm>
            <a:off x="405466" y="1729466"/>
            <a:ext cx="108000" cy="830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사용한 라이브러리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72520-E373-4AE6-8C46-C778B0B49EB4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91EE3D-AFD2-4412-81EE-62924DA43250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27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725050" y="1495467"/>
            <a:ext cx="10061484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302201" y="1897400"/>
            <a:ext cx="8944022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</a:rPr>
              <a:t>hit_HH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hit_HT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</a:rPr>
              <a:t>hit_KT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hit_LG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hit_LT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hit_NC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hit_OB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hit_SK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hit_SS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hit_WO</a:t>
            </a:r>
            <a:endParaRPr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각 팀의 공격 데이터 변수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</a:rPr>
              <a:t>pit_HH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pit_HT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pit_KT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pit_LG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pit_LT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pit_NC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pit_OB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pit_SK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pit_SS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pit_WO</a:t>
            </a:r>
            <a:endParaRPr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각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팀의 승률 및 자책 등 방어 데이터 변수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</a:rPr>
              <a:t>ba_HH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ba_HT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ba_KT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ba_LG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ba_LT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ba_NC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ba_OB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ba_SK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ba_SS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ba_WO</a:t>
            </a:r>
            <a:endParaRPr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각 팀의 타율 데이터 변수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</a:rPr>
              <a:t>wls_HH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wls_HT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wls_KT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wls_LG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wls_LT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wls_NC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wls_OB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wls_SK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wls_SS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wls_WO</a:t>
            </a:r>
            <a:endParaRPr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각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팀의 승률 데이터 변수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</a:rPr>
              <a:t>er_HH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er_HT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er_KT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er_LG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er_LT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er_NC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er_OB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er_SK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er_SS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dirty="0" err="1">
                <a:latin typeface="+mj-ea"/>
              </a:rPr>
              <a:t>er_WO</a:t>
            </a:r>
            <a:endParaRPr lang="en-US" altLang="ko-KR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각 팀의 평균자책점 변수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DC2CC-52F7-435E-AE87-7061BCBB72AA}"/>
              </a:ext>
            </a:extLst>
          </p:cNvPr>
          <p:cNvSpPr txBox="1"/>
          <p:nvPr/>
        </p:nvSpPr>
        <p:spPr>
          <a:xfrm>
            <a:off x="513466" y="173263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변수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F06206-E401-45E0-92B5-DBC29E87640B}"/>
              </a:ext>
            </a:extLst>
          </p:cNvPr>
          <p:cNvSpPr/>
          <p:nvPr/>
        </p:nvSpPr>
        <p:spPr>
          <a:xfrm>
            <a:off x="405466" y="1729466"/>
            <a:ext cx="108000" cy="546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변수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72520-E373-4AE6-8C46-C778B0B49EB4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91EE3D-AFD2-4412-81EE-62924DA43250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4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725050" y="1495467"/>
            <a:ext cx="10061484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227252" y="2290410"/>
            <a:ext cx="8944022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j-ea"/>
                <a:ea typeface="+mj-ea"/>
              </a:rPr>
              <a:t>시즌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err="1">
                <a:latin typeface="+mj-ea"/>
                <a:ea typeface="+mj-ea"/>
              </a:rPr>
              <a:t>시트별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2020</a:t>
            </a:r>
            <a:r>
              <a:rPr lang="ko-KR" altLang="en-US" sz="2000" dirty="0">
                <a:latin typeface="+mj-ea"/>
                <a:ea typeface="+mj-ea"/>
              </a:rPr>
              <a:t>년 팀 투수 데이터 중  </a:t>
            </a:r>
            <a:r>
              <a:rPr lang="en-US" altLang="ko-KR" sz="2000" dirty="0">
                <a:latin typeface="+mj-ea"/>
                <a:ea typeface="+mj-ea"/>
              </a:rPr>
              <a:t>ER(</a:t>
            </a:r>
            <a:r>
              <a:rPr lang="ko-KR" altLang="en-US" sz="2000" dirty="0">
                <a:latin typeface="+mj-ea"/>
                <a:ea typeface="+mj-ea"/>
              </a:rPr>
              <a:t>자책점</a:t>
            </a:r>
            <a:r>
              <a:rPr lang="en-US" altLang="ko-KR" sz="2000" dirty="0">
                <a:latin typeface="+mj-ea"/>
                <a:ea typeface="+mj-ea"/>
              </a:rPr>
              <a:t>), WLS(</a:t>
            </a:r>
            <a:r>
              <a:rPr lang="ko-KR" altLang="en-US" sz="2000" dirty="0">
                <a:latin typeface="+mj-ea"/>
                <a:ea typeface="+mj-ea"/>
              </a:rPr>
              <a:t>승률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칼럼과 </a:t>
            </a: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팀 타자 데이터 중 </a:t>
            </a:r>
            <a:r>
              <a:rPr lang="en-US" altLang="ko-KR" sz="2000" dirty="0">
                <a:latin typeface="+mj-ea"/>
                <a:ea typeface="+mj-ea"/>
              </a:rPr>
              <a:t>HIT(</a:t>
            </a:r>
            <a:r>
              <a:rPr lang="ko-KR" altLang="en-US" sz="2000" dirty="0" err="1">
                <a:latin typeface="+mj-ea"/>
                <a:ea typeface="+mj-ea"/>
              </a:rPr>
              <a:t>안타수</a:t>
            </a:r>
            <a:r>
              <a:rPr lang="en-US" altLang="ko-KR" sz="2000" dirty="0">
                <a:latin typeface="+mj-ea"/>
                <a:ea typeface="+mj-ea"/>
              </a:rPr>
              <a:t>), AB(</a:t>
            </a:r>
            <a:r>
              <a:rPr lang="ko-KR" altLang="en-US" sz="2000" dirty="0">
                <a:latin typeface="+mj-ea"/>
                <a:ea typeface="+mj-ea"/>
              </a:rPr>
              <a:t>타수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칼럼을 추출한다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R</a:t>
            </a:r>
            <a:r>
              <a:rPr lang="ko-KR" altLang="en-US" sz="2000" dirty="0">
                <a:latin typeface="+mj-ea"/>
                <a:ea typeface="+mj-ea"/>
              </a:rPr>
              <a:t>에서 </a:t>
            </a:r>
            <a:r>
              <a:rPr lang="en-US" altLang="ko-KR" sz="2000" dirty="0" err="1">
                <a:latin typeface="+mj-ea"/>
                <a:ea typeface="+mj-ea"/>
              </a:rPr>
              <a:t>is.null</a:t>
            </a:r>
            <a:r>
              <a:rPr lang="ko-KR" altLang="en-US" sz="2000" dirty="0">
                <a:latin typeface="+mj-ea"/>
                <a:ea typeface="+mj-ea"/>
              </a:rPr>
              <a:t>을 이용하여 </a:t>
            </a:r>
            <a:r>
              <a:rPr lang="ko-KR" altLang="en-US" sz="2000" dirty="0" err="1">
                <a:latin typeface="+mj-ea"/>
                <a:ea typeface="+mj-ea"/>
              </a:rPr>
              <a:t>결측치</a:t>
            </a:r>
            <a:r>
              <a:rPr lang="ko-KR" altLang="en-US" sz="2000" dirty="0">
                <a:latin typeface="+mj-ea"/>
                <a:ea typeface="+mj-ea"/>
              </a:rPr>
              <a:t> 유무를 확인한다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R</a:t>
            </a:r>
            <a:r>
              <a:rPr lang="ko-KR" altLang="en-US" sz="2000" dirty="0">
                <a:latin typeface="+mj-ea"/>
                <a:ea typeface="+mj-ea"/>
              </a:rPr>
              <a:t>에서 </a:t>
            </a:r>
            <a:r>
              <a:rPr lang="en-US" altLang="ko-KR" sz="2000" dirty="0">
                <a:latin typeface="+mj-ea"/>
                <a:ea typeface="+mj-ea"/>
              </a:rPr>
              <a:t>boxplot</a:t>
            </a:r>
            <a:r>
              <a:rPr lang="ko-KR" altLang="en-US" sz="2000" dirty="0">
                <a:latin typeface="+mj-ea"/>
                <a:ea typeface="+mj-ea"/>
              </a:rPr>
              <a:t>을 이용하여 이상치를 확인한다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+mj-ea"/>
                <a:ea typeface="+mj-ea"/>
              </a:rPr>
              <a:t>결측치와</a:t>
            </a:r>
            <a:r>
              <a:rPr lang="ko-KR" altLang="en-US" sz="2000" dirty="0">
                <a:latin typeface="+mj-ea"/>
                <a:ea typeface="+mj-ea"/>
              </a:rPr>
              <a:t> 이상치가 없는 것을 확인하였다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DC2CC-52F7-435E-AE87-7061BCBB72AA}"/>
              </a:ext>
            </a:extLst>
          </p:cNvPr>
          <p:cNvSpPr txBox="1"/>
          <p:nvPr/>
        </p:nvSpPr>
        <p:spPr>
          <a:xfrm>
            <a:off x="513466" y="1732633"/>
            <a:ext cx="992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검증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F06206-E401-45E0-92B5-DBC29E87640B}"/>
              </a:ext>
            </a:extLst>
          </p:cNvPr>
          <p:cNvSpPr/>
          <p:nvPr/>
        </p:nvSpPr>
        <p:spPr>
          <a:xfrm>
            <a:off x="405466" y="1729466"/>
            <a:ext cx="108000" cy="830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72520-E373-4AE6-8C46-C778B0B49EB4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91EE3D-AFD2-4412-81EE-62924DA43250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6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725050" y="1495467"/>
            <a:ext cx="10061484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448325" y="1306016"/>
            <a:ext cx="7376394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시즌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시트별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2020</a:t>
            </a:r>
            <a:r>
              <a:rPr lang="ko-KR" altLang="en-US" dirty="0">
                <a:latin typeface="+mj-ea"/>
                <a:ea typeface="+mj-ea"/>
              </a:rPr>
              <a:t>년 팀 투수 데이터 중 </a:t>
            </a:r>
            <a:r>
              <a:rPr lang="en-US" altLang="ko-KR" dirty="0">
                <a:latin typeface="+mj-ea"/>
                <a:ea typeface="+mj-ea"/>
              </a:rPr>
              <a:t>WLS </a:t>
            </a:r>
            <a:r>
              <a:rPr lang="ko-KR" altLang="en-US" dirty="0">
                <a:latin typeface="+mj-ea"/>
                <a:ea typeface="+mj-ea"/>
              </a:rPr>
              <a:t>칼럼을 추출한다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일자 순으로 나열된 데이터를 팀별로 묶는다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분석을 위하여 문자열 데이터를 </a:t>
            </a:r>
            <a:r>
              <a:rPr lang="ko-KR" altLang="en-US" dirty="0" err="1">
                <a:latin typeface="+mj-ea"/>
                <a:ea typeface="+mj-ea"/>
              </a:rPr>
              <a:t>숫자열</a:t>
            </a:r>
            <a:r>
              <a:rPr lang="ko-KR" altLang="en-US" dirty="0">
                <a:latin typeface="+mj-ea"/>
                <a:ea typeface="+mj-ea"/>
              </a:rPr>
              <a:t> 데이터로 치환한다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+mj-ea"/>
                <a:ea typeface="+mj-ea"/>
              </a:rPr>
              <a:t>   W -&gt; 1 L -&gt;0 D-&gt; NA (D</a:t>
            </a:r>
            <a:r>
              <a:rPr lang="ko-KR" altLang="en-US" dirty="0">
                <a:latin typeface="+mj-ea"/>
                <a:ea typeface="+mj-ea"/>
              </a:rPr>
              <a:t>는 이동평균에서 제외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18</a:t>
            </a:r>
            <a:r>
              <a:rPr lang="ko-KR" altLang="en-US" dirty="0">
                <a:latin typeface="+mj-ea"/>
                <a:ea typeface="+mj-ea"/>
              </a:rPr>
              <a:t>일 기준으로 이동평균을 구한다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DC2CC-52F7-435E-AE87-7061BCBB72AA}"/>
              </a:ext>
            </a:extLst>
          </p:cNvPr>
          <p:cNvSpPr txBox="1"/>
          <p:nvPr/>
        </p:nvSpPr>
        <p:spPr>
          <a:xfrm>
            <a:off x="513466" y="1732633"/>
            <a:ext cx="788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승률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(WLS)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F06206-E401-45E0-92B5-DBC29E87640B}"/>
              </a:ext>
            </a:extLst>
          </p:cNvPr>
          <p:cNvSpPr/>
          <p:nvPr/>
        </p:nvSpPr>
        <p:spPr>
          <a:xfrm>
            <a:off x="405466" y="1729466"/>
            <a:ext cx="108000" cy="739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전처리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E9C06A-01B9-4EBF-9361-4A4578EBDB5C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DB70EE-4ADD-4F42-9415-0B0AA452B3E8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670A340-C8CE-43BA-ACA6-D4ACC1143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37094704">
            <a:extLst>
              <a:ext uri="{FF2B5EF4-FFF2-40B4-BE49-F238E27FC236}">
                <a16:creationId xmlns:a16="http://schemas.microsoft.com/office/drawing/2014/main" id="{47DD5FC4-F101-4B0B-9FB0-8FFE0035B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7448" y="4029068"/>
            <a:ext cx="1774825" cy="23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337094704">
            <a:extLst>
              <a:ext uri="{FF2B5EF4-FFF2-40B4-BE49-F238E27FC236}">
                <a16:creationId xmlns:a16="http://schemas.microsoft.com/office/drawing/2014/main" id="{14551129-D59F-49F4-9C61-69BC6752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"/>
          <a:stretch/>
        </p:blipFill>
        <p:spPr bwMode="auto">
          <a:xfrm>
            <a:off x="5556428" y="4029068"/>
            <a:ext cx="1774825" cy="23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337094704">
            <a:extLst>
              <a:ext uri="{FF2B5EF4-FFF2-40B4-BE49-F238E27FC236}">
                <a16:creationId xmlns:a16="http://schemas.microsoft.com/office/drawing/2014/main" id="{EFCC436F-12CD-4873-8C06-6C086B7F3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75408" y="4008979"/>
            <a:ext cx="1774825" cy="166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3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725050" y="1495467"/>
            <a:ext cx="10061484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254897" y="1376946"/>
            <a:ext cx="9134075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시즌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시트별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2020</a:t>
            </a:r>
            <a:r>
              <a:rPr lang="ko-KR" altLang="en-US" dirty="0">
                <a:latin typeface="+mj-ea"/>
                <a:ea typeface="+mj-ea"/>
              </a:rPr>
              <a:t>년 팀 타자 데이터 중 </a:t>
            </a:r>
            <a:r>
              <a:rPr lang="en-US" altLang="ko-KR" dirty="0">
                <a:latin typeface="+mj-ea"/>
                <a:ea typeface="+mj-ea"/>
              </a:rPr>
              <a:t>AB(</a:t>
            </a:r>
            <a:r>
              <a:rPr lang="ko-KR" altLang="en-US" dirty="0">
                <a:latin typeface="+mj-ea"/>
                <a:ea typeface="+mj-ea"/>
              </a:rPr>
              <a:t>타수</a:t>
            </a:r>
            <a:r>
              <a:rPr lang="en-US" altLang="ko-KR" dirty="0">
                <a:latin typeface="+mj-ea"/>
                <a:ea typeface="+mj-ea"/>
              </a:rPr>
              <a:t>), HIT(</a:t>
            </a:r>
            <a:r>
              <a:rPr lang="ko-KR" altLang="en-US" dirty="0" err="1">
                <a:latin typeface="+mj-ea"/>
                <a:ea typeface="+mj-ea"/>
              </a:rPr>
              <a:t>안타수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칼럼을 추출한다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</a:rPr>
              <a:t>일자 순으로 나열된 데이터를 팀별로 묶는다</a:t>
            </a:r>
            <a:r>
              <a:rPr lang="en-US" altLang="ko-KR" dirty="0">
                <a:latin typeface="+mj-ea"/>
              </a:rPr>
              <a:t>. </a:t>
            </a:r>
            <a:endParaRPr lang="en-US" altLang="ko-KR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{AB(</a:t>
            </a:r>
            <a:r>
              <a:rPr lang="ko-KR" altLang="en-US" dirty="0">
                <a:latin typeface="+mj-ea"/>
                <a:ea typeface="+mj-ea"/>
              </a:rPr>
              <a:t>타수</a:t>
            </a:r>
            <a:r>
              <a:rPr lang="en-US" altLang="ko-KR" dirty="0">
                <a:latin typeface="+mj-ea"/>
                <a:ea typeface="+mj-ea"/>
              </a:rPr>
              <a:t>) / HIT(</a:t>
            </a:r>
            <a:r>
              <a:rPr lang="ko-KR" altLang="en-US" dirty="0" err="1">
                <a:latin typeface="+mj-ea"/>
                <a:ea typeface="+mj-ea"/>
              </a:rPr>
              <a:t>안타수</a:t>
            </a:r>
            <a:r>
              <a:rPr lang="en-US" altLang="ko-KR" dirty="0">
                <a:latin typeface="+mj-ea"/>
                <a:ea typeface="+mj-ea"/>
              </a:rPr>
              <a:t>)} </a:t>
            </a:r>
            <a:r>
              <a:rPr lang="ko-KR" altLang="en-US" dirty="0">
                <a:latin typeface="+mj-ea"/>
                <a:ea typeface="+mj-ea"/>
              </a:rPr>
              <a:t>계산하여 타율 변수를 만든다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18</a:t>
            </a:r>
            <a:r>
              <a:rPr lang="ko-KR" altLang="en-US" dirty="0">
                <a:latin typeface="+mj-ea"/>
                <a:ea typeface="+mj-ea"/>
              </a:rPr>
              <a:t>일 기준으로 이동평균을 구한다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DC2CC-52F7-435E-AE87-7061BCBB72AA}"/>
              </a:ext>
            </a:extLst>
          </p:cNvPr>
          <p:cNvSpPr txBox="1"/>
          <p:nvPr/>
        </p:nvSpPr>
        <p:spPr>
          <a:xfrm>
            <a:off x="513466" y="1732633"/>
            <a:ext cx="723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타율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(BA)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F06206-E401-45E0-92B5-DBC29E87640B}"/>
              </a:ext>
            </a:extLst>
          </p:cNvPr>
          <p:cNvSpPr/>
          <p:nvPr/>
        </p:nvSpPr>
        <p:spPr>
          <a:xfrm>
            <a:off x="405466" y="1729466"/>
            <a:ext cx="108000" cy="7597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전처리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F5F6DA-6530-4941-8334-283CD9A6D612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EBBD2B-B33A-4D92-BA34-46AD6AFB98CD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B22123-333C-421B-A748-C9A29ECD5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37096216">
            <a:extLst>
              <a:ext uri="{FF2B5EF4-FFF2-40B4-BE49-F238E27FC236}">
                <a16:creationId xmlns:a16="http://schemas.microsoft.com/office/drawing/2014/main" id="{F6D0E370-BD4A-4B78-AC93-7BFA230D0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23256" y="3642953"/>
            <a:ext cx="1776131" cy="274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337096216">
            <a:extLst>
              <a:ext uri="{FF2B5EF4-FFF2-40B4-BE49-F238E27FC236}">
                <a16:creationId xmlns:a16="http://schemas.microsoft.com/office/drawing/2014/main" id="{BDA995A5-E6A2-4766-94B0-1317065FE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87696" y="3642953"/>
            <a:ext cx="1780549" cy="2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337096216">
            <a:extLst>
              <a:ext uri="{FF2B5EF4-FFF2-40B4-BE49-F238E27FC236}">
                <a16:creationId xmlns:a16="http://schemas.microsoft.com/office/drawing/2014/main" id="{84807F5E-6869-49EE-93EE-56A2486AD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17"/>
          <a:stretch/>
        </p:blipFill>
        <p:spPr bwMode="auto">
          <a:xfrm>
            <a:off x="8156554" y="3642952"/>
            <a:ext cx="1780549" cy="176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7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725050" y="1495467"/>
            <a:ext cx="10061484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448325" y="1552941"/>
            <a:ext cx="7471927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시즌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시트 별 </a:t>
            </a:r>
            <a:r>
              <a:rPr lang="en-US" altLang="ko-KR" dirty="0">
                <a:latin typeface="+mj-ea"/>
                <a:ea typeface="+mj-ea"/>
              </a:rPr>
              <a:t>2020</a:t>
            </a:r>
            <a:r>
              <a:rPr lang="ko-KR" altLang="en-US" dirty="0">
                <a:latin typeface="+mj-ea"/>
                <a:ea typeface="+mj-ea"/>
              </a:rPr>
              <a:t>년 팀 투수 데이터 중 </a:t>
            </a:r>
            <a:r>
              <a:rPr lang="en-US" altLang="ko-KR" dirty="0">
                <a:latin typeface="+mj-ea"/>
                <a:ea typeface="+mj-ea"/>
              </a:rPr>
              <a:t>ER </a:t>
            </a:r>
            <a:r>
              <a:rPr lang="ko-KR" altLang="en-US" dirty="0">
                <a:latin typeface="+mj-ea"/>
                <a:ea typeface="+mj-ea"/>
              </a:rPr>
              <a:t>칼럼을 추출한다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</a:rPr>
              <a:t>일자 순으로 나열된 데이터를 팀별로 묶는다</a:t>
            </a:r>
            <a:r>
              <a:rPr lang="en-US" altLang="ko-KR" dirty="0">
                <a:latin typeface="+mj-ea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18</a:t>
            </a:r>
            <a:r>
              <a:rPr lang="ko-KR" altLang="en-US" dirty="0">
                <a:latin typeface="+mj-ea"/>
                <a:ea typeface="+mj-ea"/>
              </a:rPr>
              <a:t>일 기준으로 이동평균을 구한다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DC2CC-52F7-435E-AE87-7061BCBB72AA}"/>
              </a:ext>
            </a:extLst>
          </p:cNvPr>
          <p:cNvSpPr txBox="1"/>
          <p:nvPr/>
        </p:nvSpPr>
        <p:spPr>
          <a:xfrm>
            <a:off x="513466" y="1732633"/>
            <a:ext cx="992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평균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자책점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(ER)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F06206-E401-45E0-92B5-DBC29E87640B}"/>
              </a:ext>
            </a:extLst>
          </p:cNvPr>
          <p:cNvSpPr/>
          <p:nvPr/>
        </p:nvSpPr>
        <p:spPr>
          <a:xfrm>
            <a:off x="405466" y="1729465"/>
            <a:ext cx="108000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전처리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930A19-8955-49BA-BF89-808A3C609171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B303BA-0698-4E64-B7A7-68A647644447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D8D5305-7532-456C-A629-94A394377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37096648">
            <a:extLst>
              <a:ext uri="{FF2B5EF4-FFF2-40B4-BE49-F238E27FC236}">
                <a16:creationId xmlns:a16="http://schemas.microsoft.com/office/drawing/2014/main" id="{2CC7ADDF-40D9-4E91-A28E-23066C2E1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71960" y="3402550"/>
            <a:ext cx="1969659" cy="289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337096648">
            <a:extLst>
              <a:ext uri="{FF2B5EF4-FFF2-40B4-BE49-F238E27FC236}">
                <a16:creationId xmlns:a16="http://schemas.microsoft.com/office/drawing/2014/main" id="{FACF7803-936B-47C2-8EDF-CF59E3010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8"/>
          <a:stretch/>
        </p:blipFill>
        <p:spPr bwMode="auto">
          <a:xfrm>
            <a:off x="5834592" y="3402550"/>
            <a:ext cx="1969659" cy="286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_x337096648">
            <a:extLst>
              <a:ext uri="{FF2B5EF4-FFF2-40B4-BE49-F238E27FC236}">
                <a16:creationId xmlns:a16="http://schemas.microsoft.com/office/drawing/2014/main" id="{2AB330D3-FC91-4DFC-8D9B-DFA7DE8C5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33858" y="3402550"/>
            <a:ext cx="1966589" cy="188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0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877942" y="1495467"/>
            <a:ext cx="9908592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254333" y="1751930"/>
            <a:ext cx="9317907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j-ea"/>
                <a:ea typeface="+mj-ea"/>
              </a:rPr>
              <a:t>대표적인 시계열 분석 중 하나로 시계열로 순차적으로 관측한 데이터를 토대로 종속변수를 예측할 수 있다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j-ea"/>
                <a:ea typeface="+mj-ea"/>
              </a:rPr>
              <a:t>AR(</a:t>
            </a:r>
            <a:r>
              <a:rPr lang="ko-KR" altLang="en-US" sz="1600" dirty="0">
                <a:latin typeface="+mj-ea"/>
                <a:ea typeface="+mj-ea"/>
              </a:rPr>
              <a:t>자기회귀</a:t>
            </a:r>
            <a:r>
              <a:rPr lang="en-US" altLang="ko-KR" sz="1600" dirty="0">
                <a:latin typeface="+mj-ea"/>
                <a:ea typeface="+mj-ea"/>
              </a:rPr>
              <a:t>) I(</a:t>
            </a:r>
            <a:r>
              <a:rPr lang="ko-KR" altLang="en-US" sz="1600" dirty="0">
                <a:latin typeface="+mj-ea"/>
                <a:ea typeface="+mj-ea"/>
              </a:rPr>
              <a:t>누적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MA(</a:t>
            </a:r>
            <a:r>
              <a:rPr lang="ko-KR" altLang="en-US" sz="1600" dirty="0">
                <a:latin typeface="+mj-ea"/>
                <a:ea typeface="+mj-ea"/>
              </a:rPr>
              <a:t>이동평균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들의 합성어이다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r>
              <a:rPr lang="ko-KR" altLang="en-US" sz="1600" dirty="0">
                <a:latin typeface="+mj-ea"/>
                <a:ea typeface="+mj-ea"/>
              </a:rPr>
              <a:t> 이전 </a:t>
            </a:r>
            <a:r>
              <a:rPr lang="ko-KR" altLang="en-US" sz="1600" dirty="0" err="1">
                <a:latin typeface="+mj-ea"/>
                <a:ea typeface="+mj-ea"/>
              </a:rPr>
              <a:t>관측값의</a:t>
            </a:r>
            <a:r>
              <a:rPr lang="ko-KR" altLang="en-US" sz="1600" dirty="0">
                <a:latin typeface="+mj-ea"/>
                <a:ea typeface="+mj-ea"/>
              </a:rPr>
              <a:t> 오차항이 이후 </a:t>
            </a:r>
            <a:r>
              <a:rPr lang="ko-KR" altLang="en-US" sz="1600" dirty="0" err="1">
                <a:latin typeface="+mj-ea"/>
                <a:ea typeface="+mj-ea"/>
              </a:rPr>
              <a:t>관측값에</a:t>
            </a:r>
            <a:r>
              <a:rPr lang="ko-KR" altLang="en-US" sz="1600" dirty="0">
                <a:latin typeface="+mj-ea"/>
                <a:ea typeface="+mj-ea"/>
              </a:rPr>
              <a:t> 영향을 주는 자기회귀성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데이터의 누적 그리고 </a:t>
            </a:r>
            <a:r>
              <a:rPr lang="ko-KR" altLang="en-US" sz="1600" dirty="0" err="1">
                <a:latin typeface="+mj-ea"/>
                <a:ea typeface="+mj-ea"/>
              </a:rPr>
              <a:t>관측값이</a:t>
            </a:r>
            <a:r>
              <a:rPr lang="ko-KR" altLang="en-US" sz="1600" dirty="0">
                <a:latin typeface="+mj-ea"/>
                <a:ea typeface="+mj-ea"/>
              </a:rPr>
              <a:t> 이전의 연속적인 오차항의 영향을 받는 이동평균의 영향을 받는 모형이다</a:t>
            </a:r>
            <a:r>
              <a:rPr lang="en-US" altLang="ko-KR" sz="1600" dirty="0">
                <a:latin typeface="+mj-ea"/>
                <a:ea typeface="+mj-ea"/>
              </a:rPr>
              <a:t>. 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j-ea"/>
                <a:ea typeface="+mj-ea"/>
              </a:rPr>
              <a:t>시계열 자료는 보통 불안정한 경우가 많다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때문에 데이터의 비정상성을 제거하는 과정을 포함한다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DC2CC-52F7-435E-AE87-7061BCBB72AA}"/>
              </a:ext>
            </a:extLst>
          </p:cNvPr>
          <p:cNvSpPr txBox="1"/>
          <p:nvPr/>
        </p:nvSpPr>
        <p:spPr>
          <a:xfrm>
            <a:off x="513466" y="1732633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ARIMA</a:t>
            </a:r>
          </a:p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모델이란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?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F06206-E401-45E0-92B5-DBC29E87640B}"/>
              </a:ext>
            </a:extLst>
          </p:cNvPr>
          <p:cNvSpPr/>
          <p:nvPr/>
        </p:nvSpPr>
        <p:spPr>
          <a:xfrm>
            <a:off x="405466" y="1729466"/>
            <a:ext cx="108000" cy="830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AC63C4-94B6-46F4-825E-63352CD1CC9F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6D50D9-E5FB-42E7-B661-8073C7BBC2B5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5" name="_x337091680">
            <a:extLst>
              <a:ext uri="{FF2B5EF4-FFF2-40B4-BE49-F238E27FC236}">
                <a16:creationId xmlns:a16="http://schemas.microsoft.com/office/drawing/2014/main" id="{75A20B2A-5ACA-47F7-81FD-8386C3C6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291" y="5048630"/>
            <a:ext cx="7101840" cy="112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15834-F5E0-4C5C-8F1E-BF20E55AC0AF}"/>
              </a:ext>
            </a:extLst>
          </p:cNvPr>
          <p:cNvSpPr txBox="1"/>
          <p:nvPr/>
        </p:nvSpPr>
        <p:spPr>
          <a:xfrm>
            <a:off x="9707706" y="6132683"/>
            <a:ext cx="22966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*ARIMA</a:t>
            </a:r>
            <a:r>
              <a:rPr lang="ko-KR" altLang="en-US" sz="1300" dirty="0"/>
              <a:t> </a:t>
            </a:r>
            <a:r>
              <a:rPr lang="ko-KR" altLang="en-US" sz="1300" dirty="0" err="1"/>
              <a:t>회귀식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5022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877942" y="1495467"/>
            <a:ext cx="9908592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448325" y="1552941"/>
            <a:ext cx="8918013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j-ea"/>
                <a:ea typeface="+mj-ea"/>
              </a:rPr>
              <a:t> R</a:t>
            </a:r>
            <a:r>
              <a:rPr lang="ko-KR" altLang="en-US" sz="1600" dirty="0">
                <a:latin typeface="+mj-ea"/>
                <a:ea typeface="+mj-ea"/>
              </a:rPr>
              <a:t>의 </a:t>
            </a:r>
            <a:r>
              <a:rPr lang="en-US" altLang="ko-KR" sz="1600" dirty="0" err="1">
                <a:latin typeface="+mj-ea"/>
                <a:ea typeface="+mj-ea"/>
              </a:rPr>
              <a:t>tseries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패키지의 </a:t>
            </a:r>
            <a:r>
              <a:rPr lang="en-US" altLang="ko-KR" sz="1600" dirty="0">
                <a:latin typeface="+mj-ea"/>
                <a:ea typeface="+mj-ea"/>
              </a:rPr>
              <a:t>auto. </a:t>
            </a:r>
            <a:r>
              <a:rPr lang="en-US" altLang="ko-KR" sz="1600" dirty="0" err="1">
                <a:latin typeface="+mj-ea"/>
                <a:ea typeface="+mj-ea"/>
              </a:rPr>
              <a:t>arima</a:t>
            </a:r>
            <a:r>
              <a:rPr lang="ko-KR" altLang="en-US" sz="1600" dirty="0">
                <a:latin typeface="+mj-ea"/>
                <a:ea typeface="+mj-ea"/>
              </a:rPr>
              <a:t>를 이용하여 전처리한 변수를 입력하고 최선의 </a:t>
            </a:r>
            <a:r>
              <a:rPr lang="en-US" altLang="ko-KR" sz="1600" dirty="0">
                <a:latin typeface="+mj-ea"/>
                <a:ea typeface="+mj-ea"/>
              </a:rPr>
              <a:t>ARIMA </a:t>
            </a:r>
            <a:r>
              <a:rPr lang="ko-KR" altLang="en-US" sz="1600" dirty="0">
                <a:latin typeface="+mj-ea"/>
                <a:ea typeface="+mj-ea"/>
              </a:rPr>
              <a:t>차수를 산출한다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+mj-ea"/>
                <a:ea typeface="+mj-ea"/>
              </a:rPr>
              <a:t>   - </a:t>
            </a:r>
            <a:r>
              <a:rPr lang="ko-KR" altLang="en-US" sz="1600" dirty="0">
                <a:latin typeface="+mj-ea"/>
                <a:ea typeface="+mj-ea"/>
              </a:rPr>
              <a:t>이때 </a:t>
            </a:r>
            <a:r>
              <a:rPr lang="en-US" altLang="ko-KR" sz="1600" dirty="0">
                <a:latin typeface="+mj-ea"/>
                <a:ea typeface="+mj-ea"/>
              </a:rPr>
              <a:t>ARIMA </a:t>
            </a:r>
            <a:r>
              <a:rPr lang="ko-KR" altLang="en-US" sz="1600" dirty="0">
                <a:latin typeface="+mj-ea"/>
                <a:ea typeface="+mj-ea"/>
              </a:rPr>
              <a:t>차수</a:t>
            </a:r>
            <a:r>
              <a:rPr lang="en-US" altLang="ko-KR" sz="1600" dirty="0">
                <a:latin typeface="+mj-ea"/>
                <a:ea typeface="+mj-ea"/>
              </a:rPr>
              <a:t>(0,1,0)</a:t>
            </a:r>
            <a:r>
              <a:rPr lang="ko-KR" altLang="en-US" sz="1600" dirty="0">
                <a:latin typeface="+mj-ea"/>
                <a:ea typeface="+mj-ea"/>
              </a:rPr>
              <a:t>가 나온다면 정상성을 유지하기 위하여 모델을 조정하여 가장 </a:t>
            </a:r>
            <a:r>
              <a:rPr lang="en-US" altLang="ko-KR" sz="1600" dirty="0" err="1">
                <a:latin typeface="+mj-ea"/>
                <a:ea typeface="+mj-ea"/>
              </a:rPr>
              <a:t>aic</a:t>
            </a:r>
            <a:r>
              <a:rPr lang="ko-KR" altLang="en-US" sz="1600" dirty="0">
                <a:latin typeface="+mj-ea"/>
                <a:ea typeface="+mj-ea"/>
              </a:rPr>
              <a:t>값이 작은 차수를 구하여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재적용 하였다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3F7E4-41ED-4492-8FA3-BFEFA6C19345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E655F-BD78-4AD8-9CE5-DFE4ADEDBBBD}"/>
              </a:ext>
            </a:extLst>
          </p:cNvPr>
          <p:cNvSpPr txBox="1"/>
          <p:nvPr/>
        </p:nvSpPr>
        <p:spPr>
          <a:xfrm>
            <a:off x="513466" y="1732633"/>
            <a:ext cx="992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ARIMA</a:t>
            </a:r>
          </a:p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적용법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D71262-0351-4C5C-9C7B-B5E66637A1DD}"/>
              </a:ext>
            </a:extLst>
          </p:cNvPr>
          <p:cNvSpPr/>
          <p:nvPr/>
        </p:nvSpPr>
        <p:spPr>
          <a:xfrm>
            <a:off x="405466" y="1729466"/>
            <a:ext cx="108000" cy="830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E8F29A-D4CD-4BCE-A249-99C8B8F6FA9D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132B8-23EC-40C3-A3E2-7900E52F8CCF}"/>
              </a:ext>
            </a:extLst>
          </p:cNvPr>
          <p:cNvSpPr txBox="1"/>
          <p:nvPr/>
        </p:nvSpPr>
        <p:spPr>
          <a:xfrm>
            <a:off x="3591220" y="6151256"/>
            <a:ext cx="27265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*R</a:t>
            </a:r>
            <a:r>
              <a:rPr lang="ko-KR" altLang="en-US" sz="1300" dirty="0"/>
              <a:t>에서 </a:t>
            </a:r>
            <a:r>
              <a:rPr lang="en-US" altLang="ko-KR" sz="1300" dirty="0" err="1"/>
              <a:t>auto.arima</a:t>
            </a:r>
            <a:r>
              <a:rPr lang="en-US" altLang="ko-KR" sz="1300" dirty="0"/>
              <a:t> </a:t>
            </a:r>
            <a:r>
              <a:rPr lang="ko-KR" altLang="en-US" sz="1300" dirty="0"/>
              <a:t>돌린 결과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6872771-90C7-4E04-BD4A-C1853F099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337074688">
            <a:extLst>
              <a:ext uri="{FF2B5EF4-FFF2-40B4-BE49-F238E27FC236}">
                <a16:creationId xmlns:a16="http://schemas.microsoft.com/office/drawing/2014/main" id="{374548C3-FBF3-4685-AFE3-AED2BD2AD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7227016" y="3654795"/>
            <a:ext cx="1608138" cy="249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337074688">
            <a:extLst>
              <a:ext uri="{FF2B5EF4-FFF2-40B4-BE49-F238E27FC236}">
                <a16:creationId xmlns:a16="http://schemas.microsoft.com/office/drawing/2014/main" id="{667C0765-778F-40EF-A85D-B23E12BB7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07726" y="3661477"/>
            <a:ext cx="1608138" cy="248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5AD5F4-9824-4CD4-9111-FC6AEB6348C3}"/>
              </a:ext>
            </a:extLst>
          </p:cNvPr>
          <p:cNvSpPr txBox="1"/>
          <p:nvPr/>
        </p:nvSpPr>
        <p:spPr>
          <a:xfrm>
            <a:off x="7550314" y="6150125"/>
            <a:ext cx="33134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300" dirty="0"/>
              <a:t>*</a:t>
            </a:r>
            <a:r>
              <a:rPr lang="en-US" altLang="ko-KR" sz="1300" dirty="0" err="1"/>
              <a:t>best.arima</a:t>
            </a:r>
            <a:r>
              <a:rPr lang="en-US" altLang="ko-KR" sz="1300" dirty="0"/>
              <a:t>( AIC </a:t>
            </a:r>
            <a:r>
              <a:rPr lang="ko-KR" altLang="en-US" sz="1300" dirty="0"/>
              <a:t>최소화하는 차수 찾기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B800AF3C-AEBB-4D03-8F68-C457117A2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767A8ED-9E0B-4BCB-ADF2-6346B9CB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9" name="_x337089232">
            <a:extLst>
              <a:ext uri="{FF2B5EF4-FFF2-40B4-BE49-F238E27FC236}">
                <a16:creationId xmlns:a16="http://schemas.microsoft.com/office/drawing/2014/main" id="{7B3D6727-5C9B-4BA3-993F-71F3C4D7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80" y="3657058"/>
            <a:ext cx="3815559" cy="24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19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877942" y="1495467"/>
            <a:ext cx="9908592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448326" y="1552941"/>
            <a:ext cx="923020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j-ea"/>
                <a:ea typeface="+mj-ea"/>
              </a:rPr>
              <a:t>산출된 </a:t>
            </a:r>
            <a:r>
              <a:rPr lang="en-US" altLang="ko-KR" sz="1600" dirty="0">
                <a:latin typeface="+mj-ea"/>
                <a:ea typeface="+mj-ea"/>
              </a:rPr>
              <a:t>ARIMA </a:t>
            </a:r>
            <a:r>
              <a:rPr lang="ko-KR" altLang="en-US" sz="1600" dirty="0">
                <a:latin typeface="+mj-ea"/>
                <a:ea typeface="+mj-ea"/>
              </a:rPr>
              <a:t>차수를 </a:t>
            </a:r>
            <a:r>
              <a:rPr lang="en-US" altLang="ko-KR" sz="1600" dirty="0">
                <a:latin typeface="+mj-ea"/>
                <a:ea typeface="+mj-ea"/>
              </a:rPr>
              <a:t>Python ARIMA</a:t>
            </a:r>
            <a:r>
              <a:rPr lang="ko-KR" altLang="en-US" sz="1600" dirty="0">
                <a:latin typeface="+mj-ea"/>
                <a:ea typeface="+mj-ea"/>
              </a:rPr>
              <a:t> 모델에 투입하여 최종 </a:t>
            </a:r>
            <a:r>
              <a:rPr lang="ko-KR" altLang="en-US" sz="1600" dirty="0" err="1">
                <a:latin typeface="+mj-ea"/>
                <a:ea typeface="+mj-ea"/>
              </a:rPr>
              <a:t>예측값을</a:t>
            </a:r>
            <a:r>
              <a:rPr lang="ko-KR" altLang="en-US" sz="1600" dirty="0">
                <a:latin typeface="+mj-ea"/>
                <a:ea typeface="+mj-ea"/>
              </a:rPr>
              <a:t> 출력하고 시각화 하였다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3F7E4-41ED-4492-8FA3-BFEFA6C19345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E655F-BD78-4AD8-9CE5-DFE4ADEDBBBD}"/>
              </a:ext>
            </a:extLst>
          </p:cNvPr>
          <p:cNvSpPr txBox="1"/>
          <p:nvPr/>
        </p:nvSpPr>
        <p:spPr>
          <a:xfrm>
            <a:off x="513466" y="1732633"/>
            <a:ext cx="992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ARIMA</a:t>
            </a:r>
          </a:p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적용법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D71262-0351-4C5C-9C7B-B5E66637A1DD}"/>
              </a:ext>
            </a:extLst>
          </p:cNvPr>
          <p:cNvSpPr/>
          <p:nvPr/>
        </p:nvSpPr>
        <p:spPr>
          <a:xfrm>
            <a:off x="405466" y="1729466"/>
            <a:ext cx="108000" cy="830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7BCB35-7341-477D-BC88-8E82D323D337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612B1F-D440-4ABC-B3E5-44609774A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40" y="2635019"/>
            <a:ext cx="8829438" cy="34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5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161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78" y="1274184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2553746"/>
            <a:ext cx="2192766" cy="707886"/>
            <a:chOff x="294640" y="3596640"/>
            <a:chExt cx="219276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분석배경</a:t>
              </a:r>
              <a:endParaRPr lang="en-US" altLang="ko-KR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3544584"/>
            <a:ext cx="2872440" cy="707886"/>
            <a:chOff x="294640" y="3596640"/>
            <a:chExt cx="2872440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분석내용요약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4535422"/>
            <a:ext cx="2192766" cy="707886"/>
            <a:chOff x="294640" y="3596640"/>
            <a:chExt cx="2192766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분석방법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2756023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분석 주안점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376002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분석내용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4764031"/>
            <a:ext cx="3140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데이터 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/ </a:t>
            </a:r>
            <a:r>
              <a:rPr lang="ko-KR" altLang="en-US" sz="1200" dirty="0" err="1">
                <a:solidFill>
                  <a:srgbClr val="393939"/>
                </a:solidFill>
                <a:latin typeface="Arial Nova Light" panose="020B0304020202020204" pitchFamily="34" charset="0"/>
              </a:rPr>
              <a:t>전처리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 방법 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/ 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알고리즘 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/ 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검증 방법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D59E827-6225-413D-BBE8-A6E10F68556A}"/>
              </a:ext>
            </a:extLst>
          </p:cNvPr>
          <p:cNvGrpSpPr/>
          <p:nvPr/>
        </p:nvGrpSpPr>
        <p:grpSpPr>
          <a:xfrm>
            <a:off x="619016" y="5524037"/>
            <a:ext cx="2872440" cy="707886"/>
            <a:chOff x="294640" y="3596640"/>
            <a:chExt cx="2872440" cy="7078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2C5386-814F-4598-84A8-D022BA896445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FE7567-A732-4F69-B042-20D38087056F}"/>
                </a:ext>
              </a:extLst>
            </p:cNvPr>
            <p:cNvSpPr txBox="1"/>
            <p:nvPr/>
          </p:nvSpPr>
          <p:spPr>
            <a:xfrm>
              <a:off x="943394" y="3688973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최종예측결과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81DDB17-CD10-4AC9-98AE-B7B193070DC0}"/>
              </a:ext>
            </a:extLst>
          </p:cNvPr>
          <p:cNvSpPr txBox="1"/>
          <p:nvPr/>
        </p:nvSpPr>
        <p:spPr>
          <a:xfrm>
            <a:off x="4268919" y="5752646"/>
            <a:ext cx="209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팀 승률 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/ 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팀 타율 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/ 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팀 방어율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8BE134-B956-4EF0-AD5A-65CC55EE05DA}"/>
              </a:ext>
            </a:extLst>
          </p:cNvPr>
          <p:cNvSpPr/>
          <p:nvPr/>
        </p:nvSpPr>
        <p:spPr>
          <a:xfrm>
            <a:off x="10300447" y="6424404"/>
            <a:ext cx="1891553" cy="433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877942" y="1495467"/>
            <a:ext cx="9908592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448326" y="1552941"/>
            <a:ext cx="9230208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j-ea"/>
                <a:ea typeface="+mj-ea"/>
              </a:rPr>
              <a:t>ARIMA </a:t>
            </a:r>
            <a:r>
              <a:rPr lang="ko-KR" altLang="en-US" sz="1600" dirty="0">
                <a:latin typeface="+mj-ea"/>
                <a:ea typeface="+mj-ea"/>
              </a:rPr>
              <a:t>모델을 이용하여 출력한 </a:t>
            </a:r>
            <a:r>
              <a:rPr lang="ko-KR" altLang="en-US" sz="1600" dirty="0" err="1">
                <a:latin typeface="+mj-ea"/>
                <a:ea typeface="+mj-ea"/>
              </a:rPr>
              <a:t>예측값과</a:t>
            </a:r>
            <a:r>
              <a:rPr lang="ko-KR" altLang="en-US" sz="1600" dirty="0">
                <a:latin typeface="+mj-ea"/>
                <a:ea typeface="+mj-ea"/>
              </a:rPr>
              <a:t> 실제 데이터를 비교해 보았을 때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예측 결과가 </a:t>
            </a:r>
            <a:r>
              <a:rPr lang="ko-KR" altLang="en-US" sz="1600" dirty="0" err="1">
                <a:latin typeface="+mj-ea"/>
                <a:ea typeface="+mj-ea"/>
              </a:rPr>
              <a:t>실제값과</a:t>
            </a:r>
            <a:r>
              <a:rPr lang="ko-KR" altLang="en-US" sz="1600" dirty="0">
                <a:latin typeface="+mj-ea"/>
                <a:ea typeface="+mj-ea"/>
              </a:rPr>
              <a:t> 다르다는 것을 인지하였다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검증 및 보완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3F7E4-41ED-4492-8FA3-BFEFA6C19345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E655F-BD78-4AD8-9CE5-DFE4ADEDBBBD}"/>
              </a:ext>
            </a:extLst>
          </p:cNvPr>
          <p:cNvSpPr txBox="1"/>
          <p:nvPr/>
        </p:nvSpPr>
        <p:spPr>
          <a:xfrm>
            <a:off x="513466" y="1732633"/>
            <a:ext cx="1332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예측값과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실제값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비교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D71262-0351-4C5C-9C7B-B5E66637A1DD}"/>
              </a:ext>
            </a:extLst>
          </p:cNvPr>
          <p:cNvSpPr/>
          <p:nvPr/>
        </p:nvSpPr>
        <p:spPr>
          <a:xfrm>
            <a:off x="405466" y="1729465"/>
            <a:ext cx="108000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7BCB35-7341-477D-BC88-8E82D323D337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ADD2BBF-614F-4D4E-AB2A-99DD3AEC5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37078144">
            <a:extLst>
              <a:ext uri="{FF2B5EF4-FFF2-40B4-BE49-F238E27FC236}">
                <a16:creationId xmlns:a16="http://schemas.microsoft.com/office/drawing/2014/main" id="{59423BB9-AAD3-4E4E-B7CD-F60FB8FC8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133" y="2872465"/>
            <a:ext cx="5400675" cy="317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5B0942-45A2-41D8-9697-2F490D28168C}"/>
              </a:ext>
            </a:extLst>
          </p:cNvPr>
          <p:cNvSpPr txBox="1"/>
          <p:nvPr/>
        </p:nvSpPr>
        <p:spPr>
          <a:xfrm>
            <a:off x="8680552" y="4635621"/>
            <a:ext cx="272658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파란색 </a:t>
            </a:r>
            <a:r>
              <a:rPr lang="en-US" altLang="ko-KR" sz="1300" dirty="0"/>
              <a:t>- </a:t>
            </a:r>
            <a:r>
              <a:rPr lang="ko-KR" altLang="en-US" sz="1300" dirty="0"/>
              <a:t>제공데이터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주황색 </a:t>
            </a:r>
            <a:r>
              <a:rPr lang="en-US" altLang="ko-KR" sz="1300" dirty="0"/>
              <a:t>- </a:t>
            </a:r>
            <a:r>
              <a:rPr lang="ko-KR" altLang="en-US" sz="1300" dirty="0" err="1"/>
              <a:t>예측값</a:t>
            </a:r>
            <a:endParaRPr lang="en-US" altLang="ko-K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/>
              <a:t>초록색 </a:t>
            </a:r>
            <a:r>
              <a:rPr lang="en-US" altLang="ko-KR" sz="1300" dirty="0"/>
              <a:t>- </a:t>
            </a:r>
            <a:r>
              <a:rPr lang="ko-KR" altLang="en-US" sz="1300" dirty="0" err="1"/>
              <a:t>실제값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0382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877942" y="1495467"/>
            <a:ext cx="9908592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검증 및 보완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3F7E4-41ED-4492-8FA3-BFEFA6C19345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E655F-BD78-4AD8-9CE5-DFE4ADEDBBBD}"/>
              </a:ext>
            </a:extLst>
          </p:cNvPr>
          <p:cNvSpPr txBox="1"/>
          <p:nvPr/>
        </p:nvSpPr>
        <p:spPr>
          <a:xfrm>
            <a:off x="513466" y="1732633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모델 보완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D71262-0351-4C5C-9C7B-B5E66637A1DD}"/>
              </a:ext>
            </a:extLst>
          </p:cNvPr>
          <p:cNvSpPr/>
          <p:nvPr/>
        </p:nvSpPr>
        <p:spPr>
          <a:xfrm>
            <a:off x="405466" y="1729465"/>
            <a:ext cx="108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7BCB35-7341-477D-BC88-8E82D323D337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DB5E2-0694-4321-962F-27452F8B1964}"/>
              </a:ext>
            </a:extLst>
          </p:cNvPr>
          <p:cNvSpPr txBox="1"/>
          <p:nvPr/>
        </p:nvSpPr>
        <p:spPr>
          <a:xfrm>
            <a:off x="2448326" y="1552941"/>
            <a:ext cx="9230208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j-ea"/>
                <a:ea typeface="+mj-ea"/>
              </a:rPr>
              <a:t>낮은 예측도 원인 중 적은 데이터의 한계를 해결하기 위하여 </a:t>
            </a:r>
            <a:r>
              <a:rPr lang="en-US" altLang="ko-KR" sz="1600" dirty="0">
                <a:latin typeface="+mj-ea"/>
                <a:ea typeface="+mj-ea"/>
              </a:rPr>
              <a:t>20.07.19~20.09.20 </a:t>
            </a:r>
            <a:r>
              <a:rPr lang="ko-KR" altLang="en-US" sz="1600" dirty="0">
                <a:latin typeface="+mj-ea"/>
                <a:ea typeface="+mj-ea"/>
              </a:rPr>
              <a:t>야구데이터를 추가 투입하였다</a:t>
            </a:r>
            <a:r>
              <a:rPr lang="en-US" altLang="ko-KR" sz="1600" dirty="0">
                <a:latin typeface="+mj-ea"/>
                <a:ea typeface="+mj-ea"/>
              </a:rPr>
              <a:t>. (</a:t>
            </a:r>
            <a:r>
              <a:rPr lang="ko-KR" altLang="en-US" sz="1600" dirty="0">
                <a:latin typeface="+mj-ea"/>
                <a:ea typeface="+mj-ea"/>
              </a:rPr>
              <a:t>추가 데이터는 </a:t>
            </a:r>
            <a:r>
              <a:rPr lang="en-US" altLang="ko-KR" sz="1600" dirty="0">
                <a:latin typeface="+mj-ea"/>
                <a:ea typeface="+mj-ea"/>
              </a:rPr>
              <a:t>KBO </a:t>
            </a:r>
            <a:r>
              <a:rPr lang="ko-KR" altLang="en-US" sz="1600" dirty="0">
                <a:latin typeface="+mj-ea"/>
                <a:ea typeface="+mj-ea"/>
              </a:rPr>
              <a:t>웹 자료를 크롤링하려 했지만 본 팀의 분석자료와 구조가 맞지 않아 </a:t>
            </a:r>
            <a:r>
              <a:rPr lang="en-US" altLang="ko-KR" sz="1600" dirty="0" err="1">
                <a:latin typeface="+mj-ea"/>
                <a:ea typeface="+mj-ea"/>
              </a:rPr>
              <a:t>naver</a:t>
            </a:r>
            <a:r>
              <a:rPr lang="en-US" altLang="ko-KR" sz="1600" dirty="0">
                <a:latin typeface="+mj-ea"/>
                <a:ea typeface="+mj-ea"/>
              </a:rPr>
              <a:t> sports</a:t>
            </a:r>
            <a:r>
              <a:rPr lang="ko-KR" altLang="en-US" sz="1600" dirty="0">
                <a:latin typeface="+mj-ea"/>
                <a:ea typeface="+mj-ea"/>
              </a:rPr>
              <a:t>의 경기 데이터를 수작업으로 수집하였다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j-ea"/>
                <a:ea typeface="+mj-ea"/>
              </a:rPr>
              <a:t> 기존의 </a:t>
            </a:r>
            <a:r>
              <a:rPr lang="en-US" altLang="ko-KR" sz="1600" dirty="0">
                <a:latin typeface="+mj-ea"/>
                <a:ea typeface="+mj-ea"/>
              </a:rPr>
              <a:t>ARIMA </a:t>
            </a:r>
            <a:r>
              <a:rPr lang="ko-KR" altLang="en-US" sz="1600" dirty="0">
                <a:latin typeface="+mj-ea"/>
                <a:ea typeface="+mj-ea"/>
              </a:rPr>
              <a:t>차수의 비정상성을 제거하기 위한 차분 작업을 더 세밀하게 하였다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</a:p>
        </p:txBody>
      </p:sp>
      <p:pic>
        <p:nvPicPr>
          <p:cNvPr id="8193" name="_x337091680">
            <a:extLst>
              <a:ext uri="{FF2B5EF4-FFF2-40B4-BE49-F238E27FC236}">
                <a16:creationId xmlns:a16="http://schemas.microsoft.com/office/drawing/2014/main" id="{0B77CC69-CA73-4BF3-A1C5-08C1E6A15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68" y="3655147"/>
            <a:ext cx="3974951" cy="25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6570F-DE2C-43E8-AE58-01E81AC926DE}"/>
              </a:ext>
            </a:extLst>
          </p:cNvPr>
          <p:cNvSpPr txBox="1"/>
          <p:nvPr/>
        </p:nvSpPr>
        <p:spPr>
          <a:xfrm>
            <a:off x="7124700" y="5591572"/>
            <a:ext cx="26365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*</a:t>
            </a:r>
            <a:r>
              <a:rPr lang="ko-KR" altLang="en-US" sz="1300" dirty="0"/>
              <a:t>재조정</a:t>
            </a:r>
            <a:r>
              <a:rPr lang="en-US" altLang="ko-KR" sz="1300" dirty="0"/>
              <a:t>( 0,1,0</a:t>
            </a:r>
            <a:r>
              <a:rPr lang="ko-KR" altLang="en-US" sz="1300" dirty="0" err="1"/>
              <a:t>인것들</a:t>
            </a:r>
            <a:r>
              <a:rPr lang="ko-KR" altLang="en-US" sz="1300" dirty="0"/>
              <a:t> </a:t>
            </a:r>
            <a:r>
              <a:rPr lang="en-US" altLang="ko-KR" sz="1300" dirty="0" err="1"/>
              <a:t>best.arima</a:t>
            </a:r>
            <a:r>
              <a:rPr lang="en-US" altLang="ko-KR" sz="1300" dirty="0"/>
              <a:t> </a:t>
            </a:r>
            <a:r>
              <a:rPr lang="ko-KR" altLang="en-US" sz="1300" dirty="0"/>
              <a:t>통하여 재조정</a:t>
            </a:r>
            <a:r>
              <a:rPr lang="en-US" altLang="ko-KR" sz="1300" dirty="0"/>
              <a:t>)</a:t>
            </a:r>
            <a:r>
              <a:rPr lang="ko-KR" altLang="en-US" sz="1300" dirty="0"/>
              <a:t>된 </a:t>
            </a:r>
            <a:r>
              <a:rPr lang="en-US" altLang="ko-KR" sz="1300" dirty="0" err="1"/>
              <a:t>arima</a:t>
            </a:r>
            <a:r>
              <a:rPr lang="en-US" altLang="ko-KR" sz="1300" dirty="0"/>
              <a:t> </a:t>
            </a:r>
            <a:r>
              <a:rPr lang="ko-KR" altLang="en-US" sz="1300" dirty="0"/>
              <a:t>차수</a:t>
            </a:r>
          </a:p>
          <a:p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29135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877942" y="1495467"/>
            <a:ext cx="9908592" cy="4948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검증 및 보완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3F7E4-41ED-4492-8FA3-BFEFA6C19345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E655F-BD78-4AD8-9CE5-DFE4ADEDBBBD}"/>
              </a:ext>
            </a:extLst>
          </p:cNvPr>
          <p:cNvSpPr txBox="1"/>
          <p:nvPr/>
        </p:nvSpPr>
        <p:spPr>
          <a:xfrm>
            <a:off x="513466" y="1732633"/>
            <a:ext cx="1332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분석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결과 예시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D71262-0351-4C5C-9C7B-B5E66637A1DD}"/>
              </a:ext>
            </a:extLst>
          </p:cNvPr>
          <p:cNvSpPr/>
          <p:nvPr/>
        </p:nvSpPr>
        <p:spPr>
          <a:xfrm>
            <a:off x="405466" y="1729465"/>
            <a:ext cx="108000" cy="762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7BCB35-7341-477D-BC88-8E82D323D337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A24C50-C332-4772-AA7C-A346CD73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337093624">
            <a:extLst>
              <a:ext uri="{FF2B5EF4-FFF2-40B4-BE49-F238E27FC236}">
                <a16:creationId xmlns:a16="http://schemas.microsoft.com/office/drawing/2014/main" id="{9CDC59E0-380C-45DD-B529-A9C4883D3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4937" y="1729465"/>
            <a:ext cx="4516844" cy="312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337093624">
            <a:extLst>
              <a:ext uri="{FF2B5EF4-FFF2-40B4-BE49-F238E27FC236}">
                <a16:creationId xmlns:a16="http://schemas.microsoft.com/office/drawing/2014/main" id="{FF1E700E-13BA-4EFB-8F02-1BD15FB21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36080" y="1729465"/>
            <a:ext cx="4671060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799D0E-2821-44AF-B40D-1B42FC4D4811}"/>
              </a:ext>
            </a:extLst>
          </p:cNvPr>
          <p:cNvSpPr txBox="1"/>
          <p:nvPr/>
        </p:nvSpPr>
        <p:spPr>
          <a:xfrm>
            <a:off x="2440217" y="5205179"/>
            <a:ext cx="399868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300" dirty="0"/>
              <a:t>주황색 </a:t>
            </a:r>
            <a:r>
              <a:rPr lang="en-US" altLang="ko-KR" sz="1300" dirty="0"/>
              <a:t>– </a:t>
            </a:r>
            <a:r>
              <a:rPr lang="ko-KR" altLang="en-US" sz="1300" dirty="0"/>
              <a:t>실제 데이터 </a:t>
            </a:r>
            <a:r>
              <a:rPr lang="en-US" altLang="ko-KR" sz="1300" dirty="0"/>
              <a:t>(</a:t>
            </a:r>
            <a:r>
              <a:rPr lang="ko-KR" altLang="en-US" sz="1300" dirty="0"/>
              <a:t>제공데이터 </a:t>
            </a:r>
            <a:r>
              <a:rPr lang="en-US" altLang="ko-KR" sz="1300" dirty="0"/>
              <a:t>+ </a:t>
            </a:r>
            <a:r>
              <a:rPr lang="ko-KR" altLang="en-US" sz="1300" dirty="0"/>
              <a:t>수집데이터</a:t>
            </a:r>
            <a:r>
              <a:rPr lang="en-US" altLang="ko-KR" sz="1300" dirty="0"/>
              <a:t>) </a:t>
            </a:r>
            <a:endParaRPr lang="ko-KR" altLang="en-US" sz="1300" dirty="0"/>
          </a:p>
          <a:p>
            <a:pPr fontAlgn="base"/>
            <a:r>
              <a:rPr lang="ko-KR" altLang="en-US" sz="1300" dirty="0"/>
              <a:t>파란색 </a:t>
            </a:r>
            <a:r>
              <a:rPr lang="en-US" altLang="ko-KR" sz="1300" dirty="0"/>
              <a:t>– </a:t>
            </a:r>
            <a:r>
              <a:rPr lang="ko-KR" altLang="en-US" sz="1300" dirty="0"/>
              <a:t>모델링후 모델의 형태 </a:t>
            </a:r>
            <a:r>
              <a:rPr lang="en-US" altLang="ko-KR" sz="1300" dirty="0"/>
              <a:t>(</a:t>
            </a:r>
            <a:r>
              <a:rPr lang="ko-KR" altLang="en-US" sz="1300" dirty="0"/>
              <a:t>주황색과 비교</a:t>
            </a:r>
            <a:r>
              <a:rPr lang="en-US" altLang="ko-KR" sz="1300" dirty="0"/>
              <a:t>)</a:t>
            </a:r>
            <a:endParaRPr lang="ko-KR" altLang="en-US" sz="1300" dirty="0"/>
          </a:p>
          <a:p>
            <a:pPr fontAlgn="base"/>
            <a:r>
              <a:rPr lang="ko-KR" altLang="en-US" sz="1300" dirty="0"/>
              <a:t>초록색 </a:t>
            </a:r>
            <a:r>
              <a:rPr lang="en-US" altLang="ko-KR" sz="1300" dirty="0"/>
              <a:t>– </a:t>
            </a:r>
            <a:r>
              <a:rPr lang="ko-KR" altLang="en-US" sz="1300" dirty="0"/>
              <a:t>예측한 값 </a:t>
            </a:r>
            <a:r>
              <a:rPr lang="en-US" altLang="ko-KR" sz="1300" dirty="0"/>
              <a:t>(</a:t>
            </a:r>
            <a:r>
              <a:rPr lang="ko-KR" altLang="en-US" sz="1300" dirty="0"/>
              <a:t>한화 남은 경기의 타율 예측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76772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306933" y="4147916"/>
            <a:ext cx="3278756" cy="14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ea typeface="+mj-ea"/>
              </a:rPr>
              <a:t>정형 데이터만으로 정확한 야구 구단 승률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dirty="0">
                <a:ea typeface="+mj-ea"/>
              </a:rPr>
              <a:t>타율 및 평균 자책점을 예측하는 것에는 한계가 있다</a:t>
            </a:r>
            <a:r>
              <a:rPr lang="en-US" altLang="ko-KR" sz="1600" dirty="0">
                <a:ea typeface="+mj-ea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검증 및 보완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03F7E4-41ED-4492-8FA3-BFEFA6C19345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7BCB35-7341-477D-BC88-8E82D323D337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E67EE85-3663-415C-B1A2-559966E74B78}"/>
              </a:ext>
            </a:extLst>
          </p:cNvPr>
          <p:cNvSpPr/>
          <p:nvPr/>
        </p:nvSpPr>
        <p:spPr>
          <a:xfrm>
            <a:off x="5694867" y="3893873"/>
            <a:ext cx="2192364" cy="2147264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174ACF0-0D91-4334-87D1-0D5D948B8E94}"/>
              </a:ext>
            </a:extLst>
          </p:cNvPr>
          <p:cNvSpPr/>
          <p:nvPr/>
        </p:nvSpPr>
        <p:spPr>
          <a:xfrm>
            <a:off x="3585689" y="3893873"/>
            <a:ext cx="2134867" cy="222722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CFAD6D-6A87-4CED-AAB3-9852B64F2EFF}"/>
              </a:ext>
            </a:extLst>
          </p:cNvPr>
          <p:cNvSpPr/>
          <p:nvPr/>
        </p:nvSpPr>
        <p:spPr>
          <a:xfrm>
            <a:off x="4609443" y="2115273"/>
            <a:ext cx="2192364" cy="2147264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91A72-2BD0-4D0B-BE85-A7D71E743F46}"/>
              </a:ext>
            </a:extLst>
          </p:cNvPr>
          <p:cNvSpPr txBox="1"/>
          <p:nvPr/>
        </p:nvSpPr>
        <p:spPr>
          <a:xfrm>
            <a:off x="3905370" y="4679291"/>
            <a:ext cx="158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정형 데이터의 한계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CB1A5C-42CB-4DD6-9A06-44C898358CF9}"/>
              </a:ext>
            </a:extLst>
          </p:cNvPr>
          <p:cNvSpPr txBox="1"/>
          <p:nvPr/>
        </p:nvSpPr>
        <p:spPr>
          <a:xfrm>
            <a:off x="6100625" y="4675674"/>
            <a:ext cx="142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알고리즘의 한계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2DBD-B0CF-4458-AC14-DAA0A34ACCAA}"/>
              </a:ext>
            </a:extLst>
          </p:cNvPr>
          <p:cNvSpPr txBox="1"/>
          <p:nvPr/>
        </p:nvSpPr>
        <p:spPr>
          <a:xfrm>
            <a:off x="4918837" y="2923326"/>
            <a:ext cx="1552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적은 데이터의 한계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1D22DD-2E01-4954-8BBF-6E1FF3384598}"/>
              </a:ext>
            </a:extLst>
          </p:cNvPr>
          <p:cNvSpPr/>
          <p:nvPr/>
        </p:nvSpPr>
        <p:spPr>
          <a:xfrm>
            <a:off x="6811146" y="1510749"/>
            <a:ext cx="2571267" cy="1491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600" dirty="0">
                <a:latin typeface="+mn-ea"/>
              </a:rPr>
              <a:t>주어진 데이터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약 </a:t>
            </a:r>
            <a:r>
              <a:rPr lang="en-US" altLang="ko-KR" sz="1600" dirty="0">
                <a:latin typeface="+mn-ea"/>
              </a:rPr>
              <a:t>64</a:t>
            </a:r>
            <a:r>
              <a:rPr lang="ko-KR" altLang="en-US" sz="1600" dirty="0">
                <a:latin typeface="+mn-ea"/>
              </a:rPr>
              <a:t>일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만으로 시계열 분석을 하는 것에는 한계가 있었다</a:t>
            </a:r>
            <a:r>
              <a:rPr lang="en-US" altLang="ko-KR" sz="1600" dirty="0">
                <a:latin typeface="+mn-ea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C5ED13-0E8D-4706-8AB6-09EB671612E2}"/>
              </a:ext>
            </a:extLst>
          </p:cNvPr>
          <p:cNvSpPr txBox="1"/>
          <p:nvPr/>
        </p:nvSpPr>
        <p:spPr>
          <a:xfrm>
            <a:off x="513466" y="1732633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사후  평가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EA7484-7E7A-477A-AA30-B1FCC067FEDF}"/>
              </a:ext>
            </a:extLst>
          </p:cNvPr>
          <p:cNvSpPr/>
          <p:nvPr/>
        </p:nvSpPr>
        <p:spPr>
          <a:xfrm>
            <a:off x="405466" y="1729465"/>
            <a:ext cx="10800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FF81F3-4455-44E5-8757-65D7B83F40F3}"/>
              </a:ext>
            </a:extLst>
          </p:cNvPr>
          <p:cNvSpPr/>
          <p:nvPr/>
        </p:nvSpPr>
        <p:spPr>
          <a:xfrm>
            <a:off x="8092077" y="4147521"/>
            <a:ext cx="3278756" cy="1983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600" dirty="0">
                <a:latin typeface="+mn-ea"/>
              </a:rPr>
              <a:t>ARIMA </a:t>
            </a:r>
            <a:r>
              <a:rPr lang="ko-KR" altLang="en-US" sz="1600" dirty="0">
                <a:latin typeface="+mn-ea"/>
              </a:rPr>
              <a:t>모델 특성상 비정상성을 만족 </a:t>
            </a:r>
            <a:r>
              <a:rPr lang="ko-KR" altLang="en-US" sz="1600" dirty="0" err="1">
                <a:latin typeface="+mn-ea"/>
              </a:rPr>
              <a:t>해야하고</a:t>
            </a:r>
            <a:r>
              <a:rPr lang="ko-KR" altLang="en-US" sz="1600" dirty="0">
                <a:latin typeface="+mn-ea"/>
              </a:rPr>
              <a:t> 자기회귀와 이동평균을 이용하기 때문에 예측 값이 선형성을 띌 수 밖에 없다</a:t>
            </a:r>
            <a:r>
              <a:rPr lang="en-US" altLang="ko-KR" sz="1600" dirty="0"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360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1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한화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10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B5FF-ECEA-4583-A3F3-E8D22B58952C}"/>
              </a:ext>
            </a:extLst>
          </p:cNvPr>
          <p:cNvSpPr txBox="1"/>
          <p:nvPr/>
        </p:nvSpPr>
        <p:spPr>
          <a:xfrm>
            <a:off x="956692" y="725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예측율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A3857-5E8A-4916-961E-F9543FBF8FD7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C8F653-2388-4205-8A30-D8BB6D9BF1E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68EA708-C2B3-47D5-849E-5F7B757F7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688303"/>
              </p:ext>
            </p:extLst>
          </p:nvPr>
        </p:nvGraphicFramePr>
        <p:xfrm>
          <a:off x="1224721" y="1973640"/>
          <a:ext cx="10032558" cy="415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5998">
                  <a:extLst>
                    <a:ext uri="{9D8B030D-6E8A-4147-A177-3AD203B41FA5}">
                      <a16:colId xmlns:a16="http://schemas.microsoft.com/office/drawing/2014/main" val="2785021669"/>
                    </a:ext>
                  </a:extLst>
                </a:gridCol>
                <a:gridCol w="2405998">
                  <a:extLst>
                    <a:ext uri="{9D8B030D-6E8A-4147-A177-3AD203B41FA5}">
                      <a16:colId xmlns:a16="http://schemas.microsoft.com/office/drawing/2014/main" val="40009939"/>
                    </a:ext>
                  </a:extLst>
                </a:gridCol>
                <a:gridCol w="2814564">
                  <a:extLst>
                    <a:ext uri="{9D8B030D-6E8A-4147-A177-3AD203B41FA5}">
                      <a16:colId xmlns:a16="http://schemas.microsoft.com/office/drawing/2014/main" val="219070013"/>
                    </a:ext>
                  </a:extLst>
                </a:gridCol>
                <a:gridCol w="2405998">
                  <a:extLst>
                    <a:ext uri="{9D8B030D-6E8A-4147-A177-3AD203B41FA5}">
                      <a16:colId xmlns:a16="http://schemas.microsoft.com/office/drawing/2014/main" val="330131768"/>
                    </a:ext>
                  </a:extLst>
                </a:gridCol>
              </a:tblGrid>
              <a:tr h="377880">
                <a:tc>
                  <a:txBody>
                    <a:bodyPr/>
                    <a:lstStyle/>
                    <a:p>
                      <a:pPr algn="ctr" fontAlgn="ctr"/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타율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평균자책점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승률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0882315"/>
                  </a:ext>
                </a:extLst>
              </a:tr>
              <a:tr h="3778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0.230051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4.168585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0.286332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00243595"/>
                  </a:ext>
                </a:extLst>
              </a:tr>
              <a:tr h="3778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0.237423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4.116964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0.300901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38565808"/>
                  </a:ext>
                </a:extLst>
              </a:tr>
              <a:tr h="3778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0.233488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4.067313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0.304992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222762"/>
                  </a:ext>
                </a:extLst>
              </a:tr>
              <a:tr h="3778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0.235576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4.019792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0.301925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77942959"/>
                  </a:ext>
                </a:extLst>
              </a:tr>
              <a:tr h="3778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0.234457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3.974548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0.309193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6404588"/>
                  </a:ext>
                </a:extLst>
              </a:tr>
              <a:tr h="3778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0.235047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3.931715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0.314113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6295046"/>
                  </a:ext>
                </a:extLst>
              </a:tr>
              <a:tr h="3778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0.234727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3.891412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0.314029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39553795"/>
                  </a:ext>
                </a:extLst>
              </a:tr>
              <a:tr h="3778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0.234892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3.853743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0.318142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3242708"/>
                  </a:ext>
                </a:extLst>
              </a:tr>
              <a:tr h="3778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0.234799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3.818799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0.322412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5573510"/>
                  </a:ext>
                </a:extLst>
              </a:tr>
              <a:tr h="3778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10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 dirty="0">
                          <a:effectLst/>
                        </a:rPr>
                        <a:t>0.234843</a:t>
                      </a:r>
                      <a:endParaRPr lang="en-US" altLang="ko-KR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3.786654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 dirty="0">
                          <a:effectLst/>
                        </a:rPr>
                        <a:t>0.323835</a:t>
                      </a:r>
                      <a:endParaRPr lang="en-US" altLang="ko-KR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8752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한화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10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B5FF-ECEA-4583-A3F3-E8D22B58952C}"/>
              </a:ext>
            </a:extLst>
          </p:cNvPr>
          <p:cNvSpPr txBox="1"/>
          <p:nvPr/>
        </p:nvSpPr>
        <p:spPr>
          <a:xfrm>
            <a:off x="956692" y="72579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시각화 자료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718627-9F3D-4708-84EB-C4D087FDCE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507" y="2286701"/>
            <a:ext cx="3361766" cy="2872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CB7649-3631-4C23-A496-4FB67C63C1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8220" y="2286700"/>
            <a:ext cx="3399426" cy="2916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8A1B66-70E1-4552-80F6-EC767B718C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8049" y="2303871"/>
            <a:ext cx="3574087" cy="28729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A3857-5E8A-4916-961E-F9543FBF8FD7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C8F653-2388-4205-8A30-D8BB6D9BF1E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D67D18-15C5-4109-B4A2-FDF5394BA294}"/>
              </a:ext>
            </a:extLst>
          </p:cNvPr>
          <p:cNvSpPr txBox="1"/>
          <p:nvPr/>
        </p:nvSpPr>
        <p:spPr>
          <a:xfrm>
            <a:off x="2279683" y="5312968"/>
            <a:ext cx="1084338" cy="38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1E73A-1565-49BC-B719-E06B921B81CC}"/>
              </a:ext>
            </a:extLst>
          </p:cNvPr>
          <p:cNvSpPr txBox="1"/>
          <p:nvPr/>
        </p:nvSpPr>
        <p:spPr>
          <a:xfrm>
            <a:off x="5418440" y="5355367"/>
            <a:ext cx="1688148" cy="42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평균자책점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DF3F63-54D7-471E-9BB0-B2F46B3D7CAE}"/>
              </a:ext>
            </a:extLst>
          </p:cNvPr>
          <p:cNvSpPr txBox="1"/>
          <p:nvPr/>
        </p:nvSpPr>
        <p:spPr>
          <a:xfrm>
            <a:off x="9539421" y="5347309"/>
            <a:ext cx="777729" cy="35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승률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088CCE-1517-49C1-BD35-2CE8B17D9D1C}"/>
              </a:ext>
            </a:extLst>
          </p:cNvPr>
          <p:cNvSpPr/>
          <p:nvPr/>
        </p:nvSpPr>
        <p:spPr>
          <a:xfrm>
            <a:off x="8018049" y="5883275"/>
            <a:ext cx="372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주황색 </a:t>
            </a:r>
            <a:r>
              <a:rPr lang="en-US" altLang="ko-KR" sz="1200" dirty="0"/>
              <a:t>– </a:t>
            </a:r>
            <a:r>
              <a:rPr lang="ko-KR" altLang="en-US" sz="1200" dirty="0"/>
              <a:t>실제 데이터 </a:t>
            </a:r>
            <a:r>
              <a:rPr lang="en-US" altLang="ko-KR" sz="1200" dirty="0"/>
              <a:t>(</a:t>
            </a:r>
            <a:r>
              <a:rPr lang="ko-KR" altLang="en-US" sz="1200" dirty="0"/>
              <a:t>제공데이터 </a:t>
            </a:r>
            <a:r>
              <a:rPr lang="en-US" altLang="ko-KR" sz="1200" dirty="0"/>
              <a:t>+ </a:t>
            </a:r>
            <a:r>
              <a:rPr lang="ko-KR" altLang="en-US" sz="1200" dirty="0"/>
              <a:t>수집데이터</a:t>
            </a:r>
            <a:r>
              <a:rPr lang="en-US" altLang="ko-KR" sz="1200" dirty="0"/>
              <a:t>) 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파란색 </a:t>
            </a:r>
            <a:r>
              <a:rPr lang="en-US" altLang="ko-KR" sz="1200" dirty="0"/>
              <a:t>– </a:t>
            </a:r>
            <a:r>
              <a:rPr lang="ko-KR" altLang="en-US" sz="1200" dirty="0"/>
              <a:t>모델링후 모델의 형태 </a:t>
            </a:r>
            <a:r>
              <a:rPr lang="en-US" altLang="ko-KR" sz="1200" dirty="0"/>
              <a:t>(</a:t>
            </a:r>
            <a:r>
              <a:rPr lang="ko-KR" altLang="en-US" sz="1200" dirty="0"/>
              <a:t>주황색과 비교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초록색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남은 경기의 타율 예측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129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기아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12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B5FF-ECEA-4583-A3F3-E8D22B58952C}"/>
              </a:ext>
            </a:extLst>
          </p:cNvPr>
          <p:cNvSpPr txBox="1"/>
          <p:nvPr/>
        </p:nvSpPr>
        <p:spPr>
          <a:xfrm>
            <a:off x="956692" y="725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예측율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A3857-5E8A-4916-961E-F9543FBF8FD7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C8F653-2388-4205-8A30-D8BB6D9BF1E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646493-81A6-4E3E-8DC2-BD95071D0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238391"/>
              </p:ext>
            </p:extLst>
          </p:nvPr>
        </p:nvGraphicFramePr>
        <p:xfrm>
          <a:off x="1356800" y="2086012"/>
          <a:ext cx="9758240" cy="38372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9560">
                  <a:extLst>
                    <a:ext uri="{9D8B030D-6E8A-4147-A177-3AD203B41FA5}">
                      <a16:colId xmlns:a16="http://schemas.microsoft.com/office/drawing/2014/main" val="3148422585"/>
                    </a:ext>
                  </a:extLst>
                </a:gridCol>
                <a:gridCol w="2439560">
                  <a:extLst>
                    <a:ext uri="{9D8B030D-6E8A-4147-A177-3AD203B41FA5}">
                      <a16:colId xmlns:a16="http://schemas.microsoft.com/office/drawing/2014/main" val="1020338436"/>
                    </a:ext>
                  </a:extLst>
                </a:gridCol>
                <a:gridCol w="2439560">
                  <a:extLst>
                    <a:ext uri="{9D8B030D-6E8A-4147-A177-3AD203B41FA5}">
                      <a16:colId xmlns:a16="http://schemas.microsoft.com/office/drawing/2014/main" val="2127984789"/>
                    </a:ext>
                  </a:extLst>
                </a:gridCol>
                <a:gridCol w="2439560">
                  <a:extLst>
                    <a:ext uri="{9D8B030D-6E8A-4147-A177-3AD203B41FA5}">
                      <a16:colId xmlns:a16="http://schemas.microsoft.com/office/drawing/2014/main" val="2372828398"/>
                    </a:ext>
                  </a:extLst>
                </a:gridCol>
              </a:tblGrid>
              <a:tr h="295174">
                <a:tc>
                  <a:txBody>
                    <a:bodyPr/>
                    <a:lstStyle/>
                    <a:p>
                      <a:pPr algn="ctr" fontAlgn="ctr"/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</a:rPr>
                        <a:t>타율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평균자책점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승률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2373778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0.286989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4.330714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0.6693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89117164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0.285649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4.674135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0.682648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7556703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0.283947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4.397421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0.682595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7236679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0.282368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4.620385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0.671375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2306271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0.280903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4.44073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0.669841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0662878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0.279544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4.585489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0.67905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5161628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0.278282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4.468848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0.681634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8214963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0.277111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4.562832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0.674263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1327738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0.276025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4.487104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0.671055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2510078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10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0.275017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4.548123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0.676795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2935382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0.274081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4.498956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0.680297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9457365"/>
                  </a:ext>
                </a:extLst>
              </a:tr>
              <a:tr h="2951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0.273213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4.538572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 dirty="0">
                          <a:effectLst/>
                        </a:rPr>
                        <a:t>0.675969</a:t>
                      </a:r>
                      <a:endParaRPr lang="en-US" altLang="ko-KR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00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25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1CC791-0DFE-4F9B-8399-CE2972098F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6" y="1858503"/>
            <a:ext cx="4061823" cy="3352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ABFDFB-D233-4E12-B6F7-B2681BC1A1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475" y="1871175"/>
            <a:ext cx="4061823" cy="339582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FB9EAC-3367-46FA-920E-2F870D978EC6}"/>
              </a:ext>
            </a:extLst>
          </p:cNvPr>
          <p:cNvGrpSpPr/>
          <p:nvPr/>
        </p:nvGrpSpPr>
        <p:grpSpPr>
          <a:xfrm>
            <a:off x="7944434" y="1871175"/>
            <a:ext cx="3973246" cy="3815758"/>
            <a:chOff x="1712833" y="705627"/>
            <a:chExt cx="6858000" cy="57015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54025B-D641-4E25-81D4-FAC2BAFFC01D}"/>
                </a:ext>
              </a:extLst>
            </p:cNvPr>
            <p:cNvSpPr txBox="1"/>
            <p:nvPr/>
          </p:nvSpPr>
          <p:spPr>
            <a:xfrm>
              <a:off x="4294188" y="5893977"/>
              <a:ext cx="2186313" cy="51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승률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232AEE0-1DFF-42D3-9300-F22FEC0C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833" y="705627"/>
              <a:ext cx="6858000" cy="5143500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D8A96E-0966-4CEC-A30D-794F4B3DC253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CFBF42-6E7F-4947-AF80-BA15007910FB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A4571-DBCA-4D11-983F-BECD33C9E329}"/>
              </a:ext>
            </a:extLst>
          </p:cNvPr>
          <p:cNvSpPr txBox="1"/>
          <p:nvPr/>
        </p:nvSpPr>
        <p:spPr>
          <a:xfrm>
            <a:off x="1960562" y="5342010"/>
            <a:ext cx="1165410" cy="50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타율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477FCD-CE5E-4659-8EE7-340F4E2CB284}"/>
              </a:ext>
            </a:extLst>
          </p:cNvPr>
          <p:cNvSpPr txBox="1"/>
          <p:nvPr/>
        </p:nvSpPr>
        <p:spPr>
          <a:xfrm>
            <a:off x="5252147" y="5335465"/>
            <a:ext cx="1919403" cy="51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평균자책점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0F57F-D300-483E-88EA-1CCC6361EB38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기아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12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F4B4E6-FED8-4EB3-978C-36334712FE25}"/>
              </a:ext>
            </a:extLst>
          </p:cNvPr>
          <p:cNvSpPr txBox="1"/>
          <p:nvPr/>
        </p:nvSpPr>
        <p:spPr>
          <a:xfrm>
            <a:off x="956692" y="72579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시각화 자료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EF5A84-9500-4504-B899-EE4B2B2F2893}"/>
              </a:ext>
            </a:extLst>
          </p:cNvPr>
          <p:cNvSpPr/>
          <p:nvPr/>
        </p:nvSpPr>
        <p:spPr>
          <a:xfrm>
            <a:off x="8018049" y="5883275"/>
            <a:ext cx="372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주황색 </a:t>
            </a:r>
            <a:r>
              <a:rPr lang="en-US" altLang="ko-KR" sz="1200" dirty="0"/>
              <a:t>– </a:t>
            </a:r>
            <a:r>
              <a:rPr lang="ko-KR" altLang="en-US" sz="1200" dirty="0"/>
              <a:t>실제 데이터 </a:t>
            </a:r>
            <a:r>
              <a:rPr lang="en-US" altLang="ko-KR" sz="1200" dirty="0"/>
              <a:t>(</a:t>
            </a:r>
            <a:r>
              <a:rPr lang="ko-KR" altLang="en-US" sz="1200" dirty="0"/>
              <a:t>제공데이터 </a:t>
            </a:r>
            <a:r>
              <a:rPr lang="en-US" altLang="ko-KR" sz="1200" dirty="0"/>
              <a:t>+ </a:t>
            </a:r>
            <a:r>
              <a:rPr lang="ko-KR" altLang="en-US" sz="1200" dirty="0"/>
              <a:t>수집데이터</a:t>
            </a:r>
            <a:r>
              <a:rPr lang="en-US" altLang="ko-KR" sz="1200" dirty="0"/>
              <a:t>) 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파란색 </a:t>
            </a:r>
            <a:r>
              <a:rPr lang="en-US" altLang="ko-KR" sz="1200" dirty="0"/>
              <a:t>– </a:t>
            </a:r>
            <a:r>
              <a:rPr lang="ko-KR" altLang="en-US" sz="1200" dirty="0"/>
              <a:t>모델링후 모델의 형태 </a:t>
            </a:r>
            <a:r>
              <a:rPr lang="en-US" altLang="ko-KR" sz="1200" dirty="0"/>
              <a:t>(</a:t>
            </a:r>
            <a:r>
              <a:rPr lang="ko-KR" altLang="en-US" sz="1200" dirty="0"/>
              <a:t>주황색과 비교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초록색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남은 경기의 타율 예측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664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KT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9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B5FF-ECEA-4583-A3F3-E8D22B58952C}"/>
              </a:ext>
            </a:extLst>
          </p:cNvPr>
          <p:cNvSpPr txBox="1"/>
          <p:nvPr/>
        </p:nvSpPr>
        <p:spPr>
          <a:xfrm>
            <a:off x="956692" y="725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예측율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A3857-5E8A-4916-961E-F9543FBF8FD7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C8F653-2388-4205-8A30-D8BB6D9BF1E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415CC3-CDDF-499D-AD81-8743D6DFC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035457"/>
              </p:ext>
            </p:extLst>
          </p:nvPr>
        </p:nvGraphicFramePr>
        <p:xfrm>
          <a:off x="1356800" y="2263774"/>
          <a:ext cx="9859840" cy="3496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4960">
                  <a:extLst>
                    <a:ext uri="{9D8B030D-6E8A-4147-A177-3AD203B41FA5}">
                      <a16:colId xmlns:a16="http://schemas.microsoft.com/office/drawing/2014/main" val="1222758740"/>
                    </a:ext>
                  </a:extLst>
                </a:gridCol>
                <a:gridCol w="2464960">
                  <a:extLst>
                    <a:ext uri="{9D8B030D-6E8A-4147-A177-3AD203B41FA5}">
                      <a16:colId xmlns:a16="http://schemas.microsoft.com/office/drawing/2014/main" val="201919397"/>
                    </a:ext>
                  </a:extLst>
                </a:gridCol>
                <a:gridCol w="2464960">
                  <a:extLst>
                    <a:ext uri="{9D8B030D-6E8A-4147-A177-3AD203B41FA5}">
                      <a16:colId xmlns:a16="http://schemas.microsoft.com/office/drawing/2014/main" val="246642533"/>
                    </a:ext>
                  </a:extLst>
                </a:gridCol>
                <a:gridCol w="2464960">
                  <a:extLst>
                    <a:ext uri="{9D8B030D-6E8A-4147-A177-3AD203B41FA5}">
                      <a16:colId xmlns:a16="http://schemas.microsoft.com/office/drawing/2014/main" val="510283315"/>
                    </a:ext>
                  </a:extLst>
                </a:gridCol>
              </a:tblGrid>
              <a:tr h="349695">
                <a:tc>
                  <a:txBody>
                    <a:bodyPr/>
                    <a:lstStyle/>
                    <a:p>
                      <a:pPr algn="ctr" fontAlgn="ctr"/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타율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평균자책점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승률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445099"/>
                  </a:ext>
                </a:extLst>
              </a:tr>
              <a:tr h="34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0.287613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3.875421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0.73145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2075094"/>
                  </a:ext>
                </a:extLst>
              </a:tr>
              <a:tr h="34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0.288108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3.809631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0.739907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2310048"/>
                  </a:ext>
                </a:extLst>
              </a:tr>
              <a:tr h="34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0.288326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3.766659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0.719804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7895805"/>
                  </a:ext>
                </a:extLst>
              </a:tr>
              <a:tr h="34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0.288463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3.670642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0.707352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1298006"/>
                  </a:ext>
                </a:extLst>
              </a:tr>
              <a:tr h="34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0.288532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3.856234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0.702117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5017250"/>
                  </a:ext>
                </a:extLst>
              </a:tr>
              <a:tr h="34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0.288571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3.840842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0.705853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2100843"/>
                  </a:ext>
                </a:extLst>
              </a:tr>
              <a:tr h="34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0.288592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3.836983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0.726253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697065"/>
                  </a:ext>
                </a:extLst>
              </a:tr>
              <a:tr h="34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0.288604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3.805084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0.731611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9795045"/>
                  </a:ext>
                </a:extLst>
              </a:tr>
              <a:tr h="3496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0.28861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3.709103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 dirty="0">
                          <a:effectLst/>
                        </a:rPr>
                        <a:t>0.730896</a:t>
                      </a:r>
                      <a:endParaRPr lang="en-US" altLang="ko-KR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3565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72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55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A02EEB9-A97F-4CEB-B2F5-42E233750494}"/>
              </a:ext>
            </a:extLst>
          </p:cNvPr>
          <p:cNvGrpSpPr/>
          <p:nvPr/>
        </p:nvGrpSpPr>
        <p:grpSpPr>
          <a:xfrm>
            <a:off x="213582" y="1989914"/>
            <a:ext cx="4108534" cy="3893361"/>
            <a:chOff x="372235" y="-303384"/>
            <a:chExt cx="7619999" cy="67753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7CB1C0D-DA2F-4922-937F-4FBA7015E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235" y="-303384"/>
              <a:ext cx="7619999" cy="5715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9D3E4F-5194-4437-9187-CDAE129FDB55}"/>
                </a:ext>
              </a:extLst>
            </p:cNvPr>
            <p:cNvSpPr txBox="1"/>
            <p:nvPr/>
          </p:nvSpPr>
          <p:spPr>
            <a:xfrm>
              <a:off x="3673536" y="5555879"/>
              <a:ext cx="2261063" cy="91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타율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44A9EE-2BBE-4D14-9C8C-91947F893E08}"/>
              </a:ext>
            </a:extLst>
          </p:cNvPr>
          <p:cNvGrpSpPr/>
          <p:nvPr/>
        </p:nvGrpSpPr>
        <p:grpSpPr>
          <a:xfrm>
            <a:off x="3958413" y="1989913"/>
            <a:ext cx="4175158" cy="3800578"/>
            <a:chOff x="-217274" y="500695"/>
            <a:chExt cx="6858000" cy="58950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1FC485-0D9C-4C99-9CFF-48860E1CF3F0}"/>
                </a:ext>
              </a:extLst>
            </p:cNvPr>
            <p:cNvSpPr txBox="1"/>
            <p:nvPr/>
          </p:nvSpPr>
          <p:spPr>
            <a:xfrm>
              <a:off x="2301767" y="5724351"/>
              <a:ext cx="2740200" cy="67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평균자책점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84F7DAD-FC8D-457D-9B3B-D87D74C6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274" y="500695"/>
              <a:ext cx="6858000" cy="51435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E546A8-65D2-44AA-A804-BBEBD3B557BF}"/>
              </a:ext>
            </a:extLst>
          </p:cNvPr>
          <p:cNvGrpSpPr/>
          <p:nvPr/>
        </p:nvGrpSpPr>
        <p:grpSpPr>
          <a:xfrm>
            <a:off x="7869886" y="1989913"/>
            <a:ext cx="4251322" cy="3657812"/>
            <a:chOff x="2667000" y="857250"/>
            <a:chExt cx="6858000" cy="57134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75A09-34D8-4B2A-94D7-35D659F4589B}"/>
                </a:ext>
              </a:extLst>
            </p:cNvPr>
            <p:cNvSpPr txBox="1"/>
            <p:nvPr/>
          </p:nvSpPr>
          <p:spPr>
            <a:xfrm>
              <a:off x="5147064" y="6035341"/>
              <a:ext cx="2261060" cy="535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승률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A359BB-5124-4DB9-834C-DC91D0B68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857250"/>
              <a:ext cx="6858000" cy="5143500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987B89-860D-405C-8C07-8AA8460E28BA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170561-6DBA-4758-BB70-9C12072AFD55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E3072-4FEF-466D-9F4A-198CFD1874CE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KT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9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496A06-CB9D-4396-900B-430F6B641625}"/>
              </a:ext>
            </a:extLst>
          </p:cNvPr>
          <p:cNvSpPr txBox="1"/>
          <p:nvPr/>
        </p:nvSpPr>
        <p:spPr>
          <a:xfrm>
            <a:off x="956692" y="72579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시각화 자료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4D975B-ED1B-47BE-B2E5-2F4444A57565}"/>
              </a:ext>
            </a:extLst>
          </p:cNvPr>
          <p:cNvSpPr/>
          <p:nvPr/>
        </p:nvSpPr>
        <p:spPr>
          <a:xfrm>
            <a:off x="8018049" y="5883275"/>
            <a:ext cx="372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주황색 </a:t>
            </a:r>
            <a:r>
              <a:rPr lang="en-US" altLang="ko-KR" sz="1200" dirty="0"/>
              <a:t>– </a:t>
            </a:r>
            <a:r>
              <a:rPr lang="ko-KR" altLang="en-US" sz="1200" dirty="0"/>
              <a:t>실제 데이터 </a:t>
            </a:r>
            <a:r>
              <a:rPr lang="en-US" altLang="ko-KR" sz="1200" dirty="0"/>
              <a:t>(</a:t>
            </a:r>
            <a:r>
              <a:rPr lang="ko-KR" altLang="en-US" sz="1200" dirty="0"/>
              <a:t>제공데이터 </a:t>
            </a:r>
            <a:r>
              <a:rPr lang="en-US" altLang="ko-KR" sz="1200" dirty="0"/>
              <a:t>+ </a:t>
            </a:r>
            <a:r>
              <a:rPr lang="ko-KR" altLang="en-US" sz="1200" dirty="0"/>
              <a:t>수집데이터</a:t>
            </a:r>
            <a:r>
              <a:rPr lang="en-US" altLang="ko-KR" sz="1200" dirty="0"/>
              <a:t>) 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파란색 </a:t>
            </a:r>
            <a:r>
              <a:rPr lang="en-US" altLang="ko-KR" sz="1200" dirty="0"/>
              <a:t>– </a:t>
            </a:r>
            <a:r>
              <a:rPr lang="ko-KR" altLang="en-US" sz="1200" dirty="0"/>
              <a:t>모델링후 모델의 형태 </a:t>
            </a:r>
            <a:r>
              <a:rPr lang="en-US" altLang="ko-KR" sz="1200" dirty="0"/>
              <a:t>(</a:t>
            </a:r>
            <a:r>
              <a:rPr lang="ko-KR" altLang="en-US" sz="1200" dirty="0"/>
              <a:t>주황색과 비교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초록색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남은 경기의 타율 예측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25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LG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7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B5FF-ECEA-4583-A3F3-E8D22B58952C}"/>
              </a:ext>
            </a:extLst>
          </p:cNvPr>
          <p:cNvSpPr txBox="1"/>
          <p:nvPr/>
        </p:nvSpPr>
        <p:spPr>
          <a:xfrm>
            <a:off x="956692" y="725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예측율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A3857-5E8A-4916-961E-F9543FBF8FD7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C8F653-2388-4205-8A30-D8BB6D9BF1E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A2EEAA-1275-4816-9480-32166294E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21173"/>
              </p:ext>
            </p:extLst>
          </p:nvPr>
        </p:nvGraphicFramePr>
        <p:xfrm>
          <a:off x="1257520" y="2362454"/>
          <a:ext cx="9761000" cy="3398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0250">
                  <a:extLst>
                    <a:ext uri="{9D8B030D-6E8A-4147-A177-3AD203B41FA5}">
                      <a16:colId xmlns:a16="http://schemas.microsoft.com/office/drawing/2014/main" val="1687054232"/>
                    </a:ext>
                  </a:extLst>
                </a:gridCol>
                <a:gridCol w="2440250">
                  <a:extLst>
                    <a:ext uri="{9D8B030D-6E8A-4147-A177-3AD203B41FA5}">
                      <a16:colId xmlns:a16="http://schemas.microsoft.com/office/drawing/2014/main" val="4049777553"/>
                    </a:ext>
                  </a:extLst>
                </a:gridCol>
                <a:gridCol w="2440250">
                  <a:extLst>
                    <a:ext uri="{9D8B030D-6E8A-4147-A177-3AD203B41FA5}">
                      <a16:colId xmlns:a16="http://schemas.microsoft.com/office/drawing/2014/main" val="3803623407"/>
                    </a:ext>
                  </a:extLst>
                </a:gridCol>
                <a:gridCol w="2440250">
                  <a:extLst>
                    <a:ext uri="{9D8B030D-6E8A-4147-A177-3AD203B41FA5}">
                      <a16:colId xmlns:a16="http://schemas.microsoft.com/office/drawing/2014/main" val="4195282163"/>
                    </a:ext>
                  </a:extLst>
                </a:gridCol>
              </a:tblGrid>
              <a:tr h="424783">
                <a:tc>
                  <a:txBody>
                    <a:bodyPr/>
                    <a:lstStyle/>
                    <a:p>
                      <a:pPr algn="ctr" fontAlgn="ctr"/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타율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effectLst/>
                        </a:rPr>
                        <a:t>평균자책점</a:t>
                      </a:r>
                      <a:endParaRPr lang="ko-KR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승률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7682676"/>
                  </a:ext>
                </a:extLst>
              </a:tr>
              <a:tr h="424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0.272637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4.774576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0.596592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6920798"/>
                  </a:ext>
                </a:extLst>
              </a:tr>
              <a:tr h="424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0.274004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4.698293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0.59849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03863596"/>
                  </a:ext>
                </a:extLst>
              </a:tr>
              <a:tr h="424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0.275347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4.636097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0.600457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63697387"/>
                  </a:ext>
                </a:extLst>
              </a:tr>
              <a:tr h="424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0.276423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4.58598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0.601947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334983"/>
                  </a:ext>
                </a:extLst>
              </a:tr>
              <a:tr h="424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0.277207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4.545595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0.603075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16593923"/>
                  </a:ext>
                </a:extLst>
              </a:tr>
              <a:tr h="424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0.277746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4.513053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0.603931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0713135"/>
                  </a:ext>
                </a:extLst>
              </a:tr>
              <a:tr h="424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0.278103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4.486832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 dirty="0">
                          <a:effectLst/>
                        </a:rPr>
                        <a:t>0.604579</a:t>
                      </a:r>
                      <a:endParaRPr lang="en-US" altLang="ko-KR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23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0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460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LG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3A0608-AF91-444E-8A98-B656D329E785}"/>
              </a:ext>
            </a:extLst>
          </p:cNvPr>
          <p:cNvGrpSpPr/>
          <p:nvPr/>
        </p:nvGrpSpPr>
        <p:grpSpPr>
          <a:xfrm>
            <a:off x="339536" y="2019897"/>
            <a:ext cx="4108400" cy="3692253"/>
            <a:chOff x="1371600" y="1726331"/>
            <a:chExt cx="4880421" cy="40638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F152839-DB9E-4730-88AD-2F1100711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726331"/>
              <a:ext cx="4880421" cy="3660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24D53-D087-433C-9038-D46A138CE7C9}"/>
                </a:ext>
              </a:extLst>
            </p:cNvPr>
            <p:cNvSpPr txBox="1"/>
            <p:nvPr/>
          </p:nvSpPr>
          <p:spPr>
            <a:xfrm>
              <a:off x="2955155" y="5418021"/>
              <a:ext cx="1679171" cy="372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타율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7E8EBF-0CD6-4692-A20D-4CC778C64B79}"/>
              </a:ext>
            </a:extLst>
          </p:cNvPr>
          <p:cNvGrpSpPr/>
          <p:nvPr/>
        </p:nvGrpSpPr>
        <p:grpSpPr>
          <a:xfrm>
            <a:off x="4049203" y="2019897"/>
            <a:ext cx="3942001" cy="3742894"/>
            <a:chOff x="604314" y="468124"/>
            <a:chExt cx="7620000" cy="63802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F1C930-1525-426A-8897-C49A29BFDD47}"/>
                </a:ext>
              </a:extLst>
            </p:cNvPr>
            <p:cNvSpPr txBox="1"/>
            <p:nvPr/>
          </p:nvSpPr>
          <p:spPr>
            <a:xfrm>
              <a:off x="3345930" y="6235685"/>
              <a:ext cx="2938961" cy="612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평균자책점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762831A-526C-4BB7-842D-5339DCF88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14" y="468124"/>
              <a:ext cx="7620000" cy="57150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69EEDF-C832-4CD6-B0D2-D7CEB6D71354}"/>
              </a:ext>
            </a:extLst>
          </p:cNvPr>
          <p:cNvGrpSpPr/>
          <p:nvPr/>
        </p:nvGrpSpPr>
        <p:grpSpPr>
          <a:xfrm>
            <a:off x="7656463" y="2019897"/>
            <a:ext cx="4271377" cy="3740190"/>
            <a:chOff x="765883" y="571500"/>
            <a:chExt cx="7620000" cy="631377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70364A-CCFA-48B3-8898-1E1A09F00BE6}"/>
                </a:ext>
              </a:extLst>
            </p:cNvPr>
            <p:cNvSpPr txBox="1"/>
            <p:nvPr/>
          </p:nvSpPr>
          <p:spPr>
            <a:xfrm>
              <a:off x="3683977" y="6308620"/>
              <a:ext cx="2327564" cy="576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승률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BC7CEDE-E542-45AD-AB35-05DB321B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83" y="571500"/>
              <a:ext cx="7620000" cy="5715000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375AAC-F687-47FD-AA31-89E76295D925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385254-D24C-4296-B935-89404B5B06B0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BE07B3-0617-41AE-9991-B9AC2B1FA4FC}"/>
              </a:ext>
            </a:extLst>
          </p:cNvPr>
          <p:cNvSpPr txBox="1"/>
          <p:nvPr/>
        </p:nvSpPr>
        <p:spPr>
          <a:xfrm>
            <a:off x="956692" y="72579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시각화 자료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28B4F-326E-4403-BE34-0DA4CA0B6EF7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LG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7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B14305-FD5F-460F-8AAA-2C54AD6E1A46}"/>
              </a:ext>
            </a:extLst>
          </p:cNvPr>
          <p:cNvSpPr/>
          <p:nvPr/>
        </p:nvSpPr>
        <p:spPr>
          <a:xfrm>
            <a:off x="8018049" y="5883275"/>
            <a:ext cx="372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주황색 </a:t>
            </a:r>
            <a:r>
              <a:rPr lang="en-US" altLang="ko-KR" sz="1200" dirty="0"/>
              <a:t>– </a:t>
            </a:r>
            <a:r>
              <a:rPr lang="ko-KR" altLang="en-US" sz="1200" dirty="0"/>
              <a:t>실제 데이터 </a:t>
            </a:r>
            <a:r>
              <a:rPr lang="en-US" altLang="ko-KR" sz="1200" dirty="0"/>
              <a:t>(</a:t>
            </a:r>
            <a:r>
              <a:rPr lang="ko-KR" altLang="en-US" sz="1200" dirty="0"/>
              <a:t>제공데이터 </a:t>
            </a:r>
            <a:r>
              <a:rPr lang="en-US" altLang="ko-KR" sz="1200" dirty="0"/>
              <a:t>+ </a:t>
            </a:r>
            <a:r>
              <a:rPr lang="ko-KR" altLang="en-US" sz="1200" dirty="0"/>
              <a:t>수집데이터</a:t>
            </a:r>
            <a:r>
              <a:rPr lang="en-US" altLang="ko-KR" sz="1200" dirty="0"/>
              <a:t>) 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파란색 </a:t>
            </a:r>
            <a:r>
              <a:rPr lang="en-US" altLang="ko-KR" sz="1200" dirty="0"/>
              <a:t>– </a:t>
            </a:r>
            <a:r>
              <a:rPr lang="ko-KR" altLang="en-US" sz="1200" dirty="0"/>
              <a:t>모델링후 모델의 형태 </a:t>
            </a:r>
            <a:r>
              <a:rPr lang="en-US" altLang="ko-KR" sz="1200" dirty="0"/>
              <a:t>(</a:t>
            </a:r>
            <a:r>
              <a:rPr lang="ko-KR" altLang="en-US" sz="1200" dirty="0"/>
              <a:t>주황색과 비교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초록색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남은 경기의 타율 예측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682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롯데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9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B5FF-ECEA-4583-A3F3-E8D22B58952C}"/>
              </a:ext>
            </a:extLst>
          </p:cNvPr>
          <p:cNvSpPr txBox="1"/>
          <p:nvPr/>
        </p:nvSpPr>
        <p:spPr>
          <a:xfrm>
            <a:off x="956692" y="725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예측율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A3857-5E8A-4916-961E-F9543FBF8FD7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C8F653-2388-4205-8A30-D8BB6D9BF1E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EB3CBA-3541-41E0-8AFD-E82891321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799343"/>
              </p:ext>
            </p:extLst>
          </p:nvPr>
        </p:nvGraphicFramePr>
        <p:xfrm>
          <a:off x="1356800" y="2294254"/>
          <a:ext cx="9753160" cy="371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8290">
                  <a:extLst>
                    <a:ext uri="{9D8B030D-6E8A-4147-A177-3AD203B41FA5}">
                      <a16:colId xmlns:a16="http://schemas.microsoft.com/office/drawing/2014/main" val="3603836836"/>
                    </a:ext>
                  </a:extLst>
                </a:gridCol>
                <a:gridCol w="2438290">
                  <a:extLst>
                    <a:ext uri="{9D8B030D-6E8A-4147-A177-3AD203B41FA5}">
                      <a16:colId xmlns:a16="http://schemas.microsoft.com/office/drawing/2014/main" val="2672587630"/>
                    </a:ext>
                  </a:extLst>
                </a:gridCol>
                <a:gridCol w="2438290">
                  <a:extLst>
                    <a:ext uri="{9D8B030D-6E8A-4147-A177-3AD203B41FA5}">
                      <a16:colId xmlns:a16="http://schemas.microsoft.com/office/drawing/2014/main" val="1192838493"/>
                    </a:ext>
                  </a:extLst>
                </a:gridCol>
                <a:gridCol w="2438290">
                  <a:extLst>
                    <a:ext uri="{9D8B030D-6E8A-4147-A177-3AD203B41FA5}">
                      <a16:colId xmlns:a16="http://schemas.microsoft.com/office/drawing/2014/main" val="2642521154"/>
                    </a:ext>
                  </a:extLst>
                </a:gridCol>
              </a:tblGrid>
              <a:tr h="371031">
                <a:tc>
                  <a:txBody>
                    <a:bodyPr/>
                    <a:lstStyle/>
                    <a:p>
                      <a:pPr algn="ctr" fontAlgn="ctr"/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타율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평균자책점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승률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5359405"/>
                  </a:ext>
                </a:extLst>
              </a:tr>
              <a:tr h="371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0.264672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4.847453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0.434011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6206363"/>
                  </a:ext>
                </a:extLst>
              </a:tr>
              <a:tr h="371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0.263119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4.809163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0.417183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5748631"/>
                  </a:ext>
                </a:extLst>
              </a:tr>
              <a:tr h="371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0.260621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4.773873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0.419772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9172242"/>
                  </a:ext>
                </a:extLst>
              </a:tr>
              <a:tr h="371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0.263019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4.741349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0.427759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0832341"/>
                  </a:ext>
                </a:extLst>
              </a:tr>
              <a:tr h="371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0.265325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4.711374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0.435342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53773"/>
                  </a:ext>
                </a:extLst>
              </a:tr>
              <a:tr h="371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0.267327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4.683748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0.442542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0293652"/>
                  </a:ext>
                </a:extLst>
              </a:tr>
              <a:tr h="371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0.268886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4.658287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0.449377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5579483"/>
                  </a:ext>
                </a:extLst>
              </a:tr>
              <a:tr h="371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0.269935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4.634821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0.455867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0830892"/>
                  </a:ext>
                </a:extLst>
              </a:tr>
              <a:tr h="3710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0.270468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4.613195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 dirty="0">
                          <a:effectLst/>
                        </a:rPr>
                        <a:t>0.462028</a:t>
                      </a:r>
                      <a:endParaRPr lang="en-US" altLang="ko-KR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843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76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롯데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B0DA7B-5285-470F-B4D4-3C3E19245C87}"/>
              </a:ext>
            </a:extLst>
          </p:cNvPr>
          <p:cNvGrpSpPr/>
          <p:nvPr/>
        </p:nvGrpSpPr>
        <p:grpSpPr>
          <a:xfrm>
            <a:off x="517474" y="2003650"/>
            <a:ext cx="4196766" cy="4027805"/>
            <a:chOff x="902868" y="1495467"/>
            <a:chExt cx="5316676" cy="50133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4E54762-76BB-4EEA-85B5-3F2AEF2FB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68" y="1495467"/>
              <a:ext cx="5316676" cy="398750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08551E-7503-4106-AD4B-7C95BAC09A35}"/>
                </a:ext>
              </a:extLst>
            </p:cNvPr>
            <p:cNvSpPr txBox="1"/>
            <p:nvPr/>
          </p:nvSpPr>
          <p:spPr>
            <a:xfrm>
              <a:off x="3273171" y="5747135"/>
              <a:ext cx="1579420" cy="76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타율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97AF8F-36B7-4062-9AAA-11BB3E084528}"/>
              </a:ext>
            </a:extLst>
          </p:cNvPr>
          <p:cNvGrpSpPr/>
          <p:nvPr/>
        </p:nvGrpSpPr>
        <p:grpSpPr>
          <a:xfrm>
            <a:off x="4414870" y="2003651"/>
            <a:ext cx="3931219" cy="3789569"/>
            <a:chOff x="-137040" y="357507"/>
            <a:chExt cx="5553289" cy="50789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4D376B-A3D6-4DB8-8A5F-3F21FDF4314F}"/>
                </a:ext>
              </a:extLst>
            </p:cNvPr>
            <p:cNvSpPr txBox="1"/>
            <p:nvPr/>
          </p:nvSpPr>
          <p:spPr>
            <a:xfrm>
              <a:off x="1465497" y="4935641"/>
              <a:ext cx="2391272" cy="50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평균자책점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F881DD-8794-409B-B2EC-FF1909C7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37040" y="357507"/>
              <a:ext cx="5553289" cy="4320419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4F1C9B-6E52-4693-BA21-AD92EBFF3A4F}"/>
              </a:ext>
            </a:extLst>
          </p:cNvPr>
          <p:cNvGrpSpPr/>
          <p:nvPr/>
        </p:nvGrpSpPr>
        <p:grpSpPr>
          <a:xfrm>
            <a:off x="8077199" y="2003650"/>
            <a:ext cx="3931219" cy="3771080"/>
            <a:chOff x="2671318" y="751336"/>
            <a:chExt cx="7345828" cy="63093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FAD64D-563D-47A6-BB3C-3860892E2E22}"/>
                </a:ext>
              </a:extLst>
            </p:cNvPr>
            <p:cNvSpPr txBox="1"/>
            <p:nvPr/>
          </p:nvSpPr>
          <p:spPr>
            <a:xfrm>
              <a:off x="5955354" y="6466336"/>
              <a:ext cx="1579420" cy="594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승률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1AF86EC-9568-4C74-ADF0-4FC7F0CD8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71318" y="751336"/>
              <a:ext cx="7345828" cy="5393287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B30A27-DE03-4C79-ADE9-A36EA60F170E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2145FD-FDD6-4418-8EBA-F823150A330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564A65-E28F-4B5D-94C0-B0C45D4B49AD}"/>
              </a:ext>
            </a:extLst>
          </p:cNvPr>
          <p:cNvSpPr txBox="1"/>
          <p:nvPr/>
        </p:nvSpPr>
        <p:spPr>
          <a:xfrm>
            <a:off x="956692" y="72579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시각화 자료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A7E787-DB5C-45C8-A15E-7274E8280935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롯데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9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184F9C-6E63-4329-99F3-4E2DD2CF35EE}"/>
              </a:ext>
            </a:extLst>
          </p:cNvPr>
          <p:cNvSpPr/>
          <p:nvPr/>
        </p:nvSpPr>
        <p:spPr>
          <a:xfrm>
            <a:off x="8018049" y="5883275"/>
            <a:ext cx="372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주황색 </a:t>
            </a:r>
            <a:r>
              <a:rPr lang="en-US" altLang="ko-KR" sz="1200" dirty="0"/>
              <a:t>– </a:t>
            </a:r>
            <a:r>
              <a:rPr lang="ko-KR" altLang="en-US" sz="1200" dirty="0"/>
              <a:t>실제 데이터 </a:t>
            </a:r>
            <a:r>
              <a:rPr lang="en-US" altLang="ko-KR" sz="1200" dirty="0"/>
              <a:t>(</a:t>
            </a:r>
            <a:r>
              <a:rPr lang="ko-KR" altLang="en-US" sz="1200" dirty="0"/>
              <a:t>제공데이터 </a:t>
            </a:r>
            <a:r>
              <a:rPr lang="en-US" altLang="ko-KR" sz="1200" dirty="0"/>
              <a:t>+ </a:t>
            </a:r>
            <a:r>
              <a:rPr lang="ko-KR" altLang="en-US" sz="1200" dirty="0"/>
              <a:t>수집데이터</a:t>
            </a:r>
            <a:r>
              <a:rPr lang="en-US" altLang="ko-KR" sz="1200" dirty="0"/>
              <a:t>) 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파란색 </a:t>
            </a:r>
            <a:r>
              <a:rPr lang="en-US" altLang="ko-KR" sz="1200" dirty="0"/>
              <a:t>– </a:t>
            </a:r>
            <a:r>
              <a:rPr lang="ko-KR" altLang="en-US" sz="1200" dirty="0"/>
              <a:t>모델링후 모델의 형태 </a:t>
            </a:r>
            <a:r>
              <a:rPr lang="en-US" altLang="ko-KR" sz="1200" dirty="0"/>
              <a:t>(</a:t>
            </a:r>
            <a:r>
              <a:rPr lang="ko-KR" altLang="en-US" sz="1200" dirty="0"/>
              <a:t>주황색과 비교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초록색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남은 경기의 타율 예측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641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NC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7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B5FF-ECEA-4583-A3F3-E8D22B58952C}"/>
              </a:ext>
            </a:extLst>
          </p:cNvPr>
          <p:cNvSpPr txBox="1"/>
          <p:nvPr/>
        </p:nvSpPr>
        <p:spPr>
          <a:xfrm>
            <a:off x="956692" y="725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예측율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A3857-5E8A-4916-961E-F9543FBF8FD7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C8F653-2388-4205-8A30-D8BB6D9BF1E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7F4EAA-0B64-4C9B-AC61-5E35274B2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88936"/>
              </p:ext>
            </p:extLst>
          </p:nvPr>
        </p:nvGraphicFramePr>
        <p:xfrm>
          <a:off x="1179418" y="2316480"/>
          <a:ext cx="9869584" cy="32768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7396">
                  <a:extLst>
                    <a:ext uri="{9D8B030D-6E8A-4147-A177-3AD203B41FA5}">
                      <a16:colId xmlns:a16="http://schemas.microsoft.com/office/drawing/2014/main" val="268550151"/>
                    </a:ext>
                  </a:extLst>
                </a:gridCol>
                <a:gridCol w="2467396">
                  <a:extLst>
                    <a:ext uri="{9D8B030D-6E8A-4147-A177-3AD203B41FA5}">
                      <a16:colId xmlns:a16="http://schemas.microsoft.com/office/drawing/2014/main" val="3397187633"/>
                    </a:ext>
                  </a:extLst>
                </a:gridCol>
                <a:gridCol w="2467396">
                  <a:extLst>
                    <a:ext uri="{9D8B030D-6E8A-4147-A177-3AD203B41FA5}">
                      <a16:colId xmlns:a16="http://schemas.microsoft.com/office/drawing/2014/main" val="3396238766"/>
                    </a:ext>
                  </a:extLst>
                </a:gridCol>
                <a:gridCol w="2467396">
                  <a:extLst>
                    <a:ext uri="{9D8B030D-6E8A-4147-A177-3AD203B41FA5}">
                      <a16:colId xmlns:a16="http://schemas.microsoft.com/office/drawing/2014/main" val="1860518807"/>
                    </a:ext>
                  </a:extLst>
                </a:gridCol>
              </a:tblGrid>
              <a:tr h="594590">
                <a:tc>
                  <a:txBody>
                    <a:bodyPr/>
                    <a:lstStyle/>
                    <a:p>
                      <a:pPr algn="ctr" fontAlgn="ctr"/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타율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평균자책점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승률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0651734"/>
                  </a:ext>
                </a:extLst>
              </a:tr>
              <a:tr h="3831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0.283605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3.933432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0.562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8796576"/>
                  </a:ext>
                </a:extLst>
              </a:tr>
              <a:tr h="3831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0.283224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3.898275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0.562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7648730"/>
                  </a:ext>
                </a:extLst>
              </a:tr>
              <a:tr h="3831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0.282855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3.877997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0.562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1400484"/>
                  </a:ext>
                </a:extLst>
              </a:tr>
              <a:tr h="3831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0.282498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3.866998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0.562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6843881"/>
                  </a:ext>
                </a:extLst>
              </a:tr>
              <a:tr h="3831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0.282154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3.860772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0.562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8068923"/>
                  </a:ext>
                </a:extLst>
              </a:tr>
              <a:tr h="3831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0.281821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3.857351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0.562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875319"/>
                  </a:ext>
                </a:extLst>
              </a:tr>
              <a:tr h="3831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0.281499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3.855432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 dirty="0">
                          <a:effectLst/>
                        </a:rPr>
                        <a:t>0.562</a:t>
                      </a:r>
                      <a:endParaRPr lang="en-US" altLang="ko-KR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848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2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NC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1DB3FF9-DC0A-4CAF-9D2C-9AB1D9184131}"/>
              </a:ext>
            </a:extLst>
          </p:cNvPr>
          <p:cNvGrpSpPr/>
          <p:nvPr/>
        </p:nvGrpSpPr>
        <p:grpSpPr>
          <a:xfrm>
            <a:off x="517474" y="1992426"/>
            <a:ext cx="3952926" cy="3724757"/>
            <a:chOff x="2286000" y="571500"/>
            <a:chExt cx="7718296" cy="62543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D37296-A63A-40D1-B926-DF34D7F8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571500"/>
              <a:ext cx="7718296" cy="53219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6676F-5430-4CD4-9D34-1A9626B6CE27}"/>
                </a:ext>
              </a:extLst>
            </p:cNvPr>
            <p:cNvSpPr txBox="1"/>
            <p:nvPr/>
          </p:nvSpPr>
          <p:spPr>
            <a:xfrm>
              <a:off x="5373593" y="6138162"/>
              <a:ext cx="1543110" cy="68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타율</a:t>
              </a:r>
              <a:endParaRPr lang="en-US" altLang="ko-KR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7DF142-37B9-4D90-944C-FCA558122C2F}"/>
              </a:ext>
            </a:extLst>
          </p:cNvPr>
          <p:cNvGrpSpPr/>
          <p:nvPr/>
        </p:nvGrpSpPr>
        <p:grpSpPr>
          <a:xfrm>
            <a:off x="4190399" y="1992426"/>
            <a:ext cx="4048917" cy="3744515"/>
            <a:chOff x="482699" y="772735"/>
            <a:chExt cx="7333673" cy="675184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FF790A-E114-48CE-B26F-9616564D0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2699" y="772735"/>
              <a:ext cx="7333673" cy="5715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788181-0A5A-4FEC-AA71-F2E42683722D}"/>
                </a:ext>
              </a:extLst>
            </p:cNvPr>
            <p:cNvSpPr txBox="1"/>
            <p:nvPr/>
          </p:nvSpPr>
          <p:spPr>
            <a:xfrm>
              <a:off x="2623029" y="6721327"/>
              <a:ext cx="3053011" cy="803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평균자책점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EC1B34E-95CF-43F2-BD58-950B8006819F}"/>
              </a:ext>
            </a:extLst>
          </p:cNvPr>
          <p:cNvGrpSpPr/>
          <p:nvPr/>
        </p:nvGrpSpPr>
        <p:grpSpPr>
          <a:xfrm>
            <a:off x="7870750" y="1992426"/>
            <a:ext cx="4149523" cy="3689112"/>
            <a:chOff x="4022982" y="1858847"/>
            <a:chExt cx="5476875" cy="474367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1DF4DE-9FB2-4317-A345-D5507AB89F54}"/>
                </a:ext>
              </a:extLst>
            </p:cNvPr>
            <p:cNvSpPr txBox="1"/>
            <p:nvPr/>
          </p:nvSpPr>
          <p:spPr>
            <a:xfrm>
              <a:off x="5892341" y="6108557"/>
              <a:ext cx="2128058" cy="49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승률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0F8BFC3-7877-476F-95E1-F4A6E9788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982" y="1858847"/>
              <a:ext cx="5476875" cy="4105275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C1B0F6-35AE-4B63-B383-CF3A2B308051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7CDF69-063A-4783-B1BF-548C943CD1A5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034C7-917C-44B0-8AD7-CF59BAB254C4}"/>
              </a:ext>
            </a:extLst>
          </p:cNvPr>
          <p:cNvSpPr txBox="1"/>
          <p:nvPr/>
        </p:nvSpPr>
        <p:spPr>
          <a:xfrm>
            <a:off x="956692" y="72579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시각화 자료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E3B3EB-2460-42F9-AE2B-F456384E5806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NC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7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9D76F3-4AC8-4398-8BA7-2AD7734666B4}"/>
              </a:ext>
            </a:extLst>
          </p:cNvPr>
          <p:cNvSpPr/>
          <p:nvPr/>
        </p:nvSpPr>
        <p:spPr>
          <a:xfrm>
            <a:off x="8018049" y="5883275"/>
            <a:ext cx="372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주황색 </a:t>
            </a:r>
            <a:r>
              <a:rPr lang="en-US" altLang="ko-KR" sz="1200" dirty="0"/>
              <a:t>– </a:t>
            </a:r>
            <a:r>
              <a:rPr lang="ko-KR" altLang="en-US" sz="1200" dirty="0"/>
              <a:t>실제 데이터 </a:t>
            </a:r>
            <a:r>
              <a:rPr lang="en-US" altLang="ko-KR" sz="1200" dirty="0"/>
              <a:t>(</a:t>
            </a:r>
            <a:r>
              <a:rPr lang="ko-KR" altLang="en-US" sz="1200" dirty="0"/>
              <a:t>제공데이터 </a:t>
            </a:r>
            <a:r>
              <a:rPr lang="en-US" altLang="ko-KR" sz="1200" dirty="0"/>
              <a:t>+ </a:t>
            </a:r>
            <a:r>
              <a:rPr lang="ko-KR" altLang="en-US" sz="1200" dirty="0"/>
              <a:t>수집데이터</a:t>
            </a:r>
            <a:r>
              <a:rPr lang="en-US" altLang="ko-KR" sz="1200" dirty="0"/>
              <a:t>) 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파란색 </a:t>
            </a:r>
            <a:r>
              <a:rPr lang="en-US" altLang="ko-KR" sz="1200" dirty="0"/>
              <a:t>– </a:t>
            </a:r>
            <a:r>
              <a:rPr lang="ko-KR" altLang="en-US" sz="1200" dirty="0"/>
              <a:t>모델링후 모델의 형태 </a:t>
            </a:r>
            <a:r>
              <a:rPr lang="en-US" altLang="ko-KR" sz="1200" dirty="0"/>
              <a:t>(</a:t>
            </a:r>
            <a:r>
              <a:rPr lang="ko-KR" altLang="en-US" sz="1200" dirty="0"/>
              <a:t>주황색과 비교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초록색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남은 경기의 타율 예측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52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두산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12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B5FF-ECEA-4583-A3F3-E8D22B58952C}"/>
              </a:ext>
            </a:extLst>
          </p:cNvPr>
          <p:cNvSpPr txBox="1"/>
          <p:nvPr/>
        </p:nvSpPr>
        <p:spPr>
          <a:xfrm>
            <a:off x="956692" y="725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예측율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A3857-5E8A-4916-961E-F9543FBF8FD7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C8F653-2388-4205-8A30-D8BB6D9BF1E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33A67E-69ED-4F6D-8BEE-E7B8F9E03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53500"/>
              </p:ext>
            </p:extLst>
          </p:nvPr>
        </p:nvGraphicFramePr>
        <p:xfrm>
          <a:off x="782506" y="2262972"/>
          <a:ext cx="10601772" cy="3867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443">
                  <a:extLst>
                    <a:ext uri="{9D8B030D-6E8A-4147-A177-3AD203B41FA5}">
                      <a16:colId xmlns:a16="http://schemas.microsoft.com/office/drawing/2014/main" val="475990340"/>
                    </a:ext>
                  </a:extLst>
                </a:gridCol>
                <a:gridCol w="2650443">
                  <a:extLst>
                    <a:ext uri="{9D8B030D-6E8A-4147-A177-3AD203B41FA5}">
                      <a16:colId xmlns:a16="http://schemas.microsoft.com/office/drawing/2014/main" val="15442219"/>
                    </a:ext>
                  </a:extLst>
                </a:gridCol>
                <a:gridCol w="2650443">
                  <a:extLst>
                    <a:ext uri="{9D8B030D-6E8A-4147-A177-3AD203B41FA5}">
                      <a16:colId xmlns:a16="http://schemas.microsoft.com/office/drawing/2014/main" val="2184266831"/>
                    </a:ext>
                  </a:extLst>
                </a:gridCol>
                <a:gridCol w="2650443">
                  <a:extLst>
                    <a:ext uri="{9D8B030D-6E8A-4147-A177-3AD203B41FA5}">
                      <a16:colId xmlns:a16="http://schemas.microsoft.com/office/drawing/2014/main" val="1356453657"/>
                    </a:ext>
                  </a:extLst>
                </a:gridCol>
              </a:tblGrid>
              <a:tr h="442826">
                <a:tc>
                  <a:txBody>
                    <a:bodyPr/>
                    <a:lstStyle/>
                    <a:p>
                      <a:pPr algn="ctr" fontAlgn="ctr"/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타율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평균자책점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승률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6244809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0.259467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4.246179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0.469447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7475595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0.263392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4.18577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0.494425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8796160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0.268439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4.125197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0.501232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1008413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0.273813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4.123841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0.519926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9384107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0.27762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4.165354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0.530825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0619757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0.280081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4.196275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0.521045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9428388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0.281671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4.189478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0.518503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02351653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0.282698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4.16288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0.5169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8879959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0.283362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4.148446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0.50243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6385283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10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0.283791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4.156683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0.495881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3085541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0.284069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4.172755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0.497079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65093396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0.284248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4.17858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 dirty="0">
                          <a:effectLst/>
                        </a:rPr>
                        <a:t>0.490883</a:t>
                      </a:r>
                      <a:endParaRPr lang="en-US" altLang="ko-KR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46696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0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두산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CD2B19-95D6-452F-A034-1DD38183C7E0}"/>
              </a:ext>
            </a:extLst>
          </p:cNvPr>
          <p:cNvGrpSpPr/>
          <p:nvPr/>
        </p:nvGrpSpPr>
        <p:grpSpPr>
          <a:xfrm>
            <a:off x="414576" y="1952383"/>
            <a:ext cx="4133637" cy="3777824"/>
            <a:chOff x="-288161" y="2095663"/>
            <a:chExt cx="5112020" cy="437621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CC0763-E7BE-4881-814B-CF8A51C0F2D8}"/>
                </a:ext>
              </a:extLst>
            </p:cNvPr>
            <p:cNvSpPr txBox="1"/>
            <p:nvPr/>
          </p:nvSpPr>
          <p:spPr>
            <a:xfrm>
              <a:off x="1316296" y="6009473"/>
              <a:ext cx="1895303" cy="46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타율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68B2EC3-11E4-49EC-B05A-D518ED30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8161" y="2095663"/>
              <a:ext cx="5112020" cy="3834015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22FB85-04D9-416D-AFC7-6F60AAE8DBD4}"/>
              </a:ext>
            </a:extLst>
          </p:cNvPr>
          <p:cNvGrpSpPr/>
          <p:nvPr/>
        </p:nvGrpSpPr>
        <p:grpSpPr>
          <a:xfrm>
            <a:off x="4230482" y="1952383"/>
            <a:ext cx="4234203" cy="3800519"/>
            <a:chOff x="1672593" y="1553556"/>
            <a:chExt cx="5001183" cy="43136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F51368-EAD2-4998-AE28-B4938A37C99B}"/>
                </a:ext>
              </a:extLst>
            </p:cNvPr>
            <p:cNvSpPr txBox="1"/>
            <p:nvPr/>
          </p:nvSpPr>
          <p:spPr>
            <a:xfrm>
              <a:off x="3225534" y="5360853"/>
              <a:ext cx="1895300" cy="506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평균자책점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6B2ED7A-51AD-4581-A837-DCF23E0B3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593" y="1553556"/>
              <a:ext cx="5001183" cy="375088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E0E76E-B7D3-4DC9-8AAF-7B4080045E3C}"/>
              </a:ext>
            </a:extLst>
          </p:cNvPr>
          <p:cNvGrpSpPr/>
          <p:nvPr/>
        </p:nvGrpSpPr>
        <p:grpSpPr>
          <a:xfrm>
            <a:off x="8055513" y="1952383"/>
            <a:ext cx="4045047" cy="3777824"/>
            <a:chOff x="3033712" y="1365524"/>
            <a:chExt cx="5476875" cy="46234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EB804B-E7B7-41EB-8C8D-D1522AC4FED0}"/>
                </a:ext>
              </a:extLst>
            </p:cNvPr>
            <p:cNvSpPr txBox="1"/>
            <p:nvPr/>
          </p:nvSpPr>
          <p:spPr>
            <a:xfrm>
              <a:off x="4922678" y="5498575"/>
              <a:ext cx="1895300" cy="490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승률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F4780E-00F5-4F37-8A9F-4717B397D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712" y="1365524"/>
              <a:ext cx="5476875" cy="410527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2EC747-E81D-40C4-8F43-1AF8FF0BD918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E58978-2043-4EF2-910A-08DE69792EC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76271-9044-4827-BBFB-F532028F8A33}"/>
              </a:ext>
            </a:extLst>
          </p:cNvPr>
          <p:cNvSpPr txBox="1"/>
          <p:nvPr/>
        </p:nvSpPr>
        <p:spPr>
          <a:xfrm>
            <a:off x="956692" y="72579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시각화 자료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A02E1E-F025-47B6-9270-A247F582ED80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두산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12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903E81-0031-4320-9C0B-0E24BA5AE86B}"/>
              </a:ext>
            </a:extLst>
          </p:cNvPr>
          <p:cNvSpPr/>
          <p:nvPr/>
        </p:nvSpPr>
        <p:spPr>
          <a:xfrm>
            <a:off x="8018049" y="5883275"/>
            <a:ext cx="372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주황색 </a:t>
            </a:r>
            <a:r>
              <a:rPr lang="en-US" altLang="ko-KR" sz="1200" dirty="0"/>
              <a:t>– </a:t>
            </a:r>
            <a:r>
              <a:rPr lang="ko-KR" altLang="en-US" sz="1200" dirty="0"/>
              <a:t>실제 데이터 </a:t>
            </a:r>
            <a:r>
              <a:rPr lang="en-US" altLang="ko-KR" sz="1200" dirty="0"/>
              <a:t>(</a:t>
            </a:r>
            <a:r>
              <a:rPr lang="ko-KR" altLang="en-US" sz="1200" dirty="0"/>
              <a:t>제공데이터 </a:t>
            </a:r>
            <a:r>
              <a:rPr lang="en-US" altLang="ko-KR" sz="1200" dirty="0"/>
              <a:t>+ </a:t>
            </a:r>
            <a:r>
              <a:rPr lang="ko-KR" altLang="en-US" sz="1200" dirty="0"/>
              <a:t>수집데이터</a:t>
            </a:r>
            <a:r>
              <a:rPr lang="en-US" altLang="ko-KR" sz="1200" dirty="0"/>
              <a:t>) 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파란색 </a:t>
            </a:r>
            <a:r>
              <a:rPr lang="en-US" altLang="ko-KR" sz="1200" dirty="0"/>
              <a:t>– </a:t>
            </a:r>
            <a:r>
              <a:rPr lang="ko-KR" altLang="en-US" sz="1200" dirty="0"/>
              <a:t>모델링후 모델의 형태 </a:t>
            </a:r>
            <a:r>
              <a:rPr lang="en-US" altLang="ko-KR" sz="1200" dirty="0"/>
              <a:t>(</a:t>
            </a:r>
            <a:r>
              <a:rPr lang="ko-KR" altLang="en-US" sz="1200" dirty="0"/>
              <a:t>주황색과 비교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초록색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남은 경기의 타율 예측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2834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SK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 9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B5FF-ECEA-4583-A3F3-E8D22B58952C}"/>
              </a:ext>
            </a:extLst>
          </p:cNvPr>
          <p:cNvSpPr txBox="1"/>
          <p:nvPr/>
        </p:nvSpPr>
        <p:spPr>
          <a:xfrm>
            <a:off x="956692" y="725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예측율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A3857-5E8A-4916-961E-F9543FBF8FD7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C8F653-2388-4205-8A30-D8BB6D9BF1E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6B9FB9-BF98-4FCF-8497-8235B636B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40233"/>
              </p:ext>
            </p:extLst>
          </p:nvPr>
        </p:nvGraphicFramePr>
        <p:xfrm>
          <a:off x="1034606" y="2248534"/>
          <a:ext cx="10122788" cy="3481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30697">
                  <a:extLst>
                    <a:ext uri="{9D8B030D-6E8A-4147-A177-3AD203B41FA5}">
                      <a16:colId xmlns:a16="http://schemas.microsoft.com/office/drawing/2014/main" val="1021931292"/>
                    </a:ext>
                  </a:extLst>
                </a:gridCol>
                <a:gridCol w="2530697">
                  <a:extLst>
                    <a:ext uri="{9D8B030D-6E8A-4147-A177-3AD203B41FA5}">
                      <a16:colId xmlns:a16="http://schemas.microsoft.com/office/drawing/2014/main" val="2471513573"/>
                    </a:ext>
                  </a:extLst>
                </a:gridCol>
                <a:gridCol w="2530697">
                  <a:extLst>
                    <a:ext uri="{9D8B030D-6E8A-4147-A177-3AD203B41FA5}">
                      <a16:colId xmlns:a16="http://schemas.microsoft.com/office/drawing/2014/main" val="2586244108"/>
                    </a:ext>
                  </a:extLst>
                </a:gridCol>
                <a:gridCol w="2530697">
                  <a:extLst>
                    <a:ext uri="{9D8B030D-6E8A-4147-A177-3AD203B41FA5}">
                      <a16:colId xmlns:a16="http://schemas.microsoft.com/office/drawing/2014/main" val="203364120"/>
                    </a:ext>
                  </a:extLst>
                </a:gridCol>
              </a:tblGrid>
              <a:tr h="348171">
                <a:tc>
                  <a:txBody>
                    <a:bodyPr/>
                    <a:lstStyle/>
                    <a:p>
                      <a:pPr algn="ctr" fontAlgn="ctr"/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타율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평균자책점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승률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4376245"/>
                  </a:ext>
                </a:extLst>
              </a:tr>
              <a:tr h="348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0.219258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5.956982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0.330332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4242422"/>
                  </a:ext>
                </a:extLst>
              </a:tr>
              <a:tr h="348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0.21862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5.956982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0.327959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7538657"/>
                  </a:ext>
                </a:extLst>
              </a:tr>
              <a:tr h="348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0.218825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5.956982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0.32585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76245567"/>
                  </a:ext>
                </a:extLst>
              </a:tr>
              <a:tr h="348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0.219158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5.956982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0.323975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3704949"/>
                  </a:ext>
                </a:extLst>
              </a:tr>
              <a:tr h="348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0.219373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5.956982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0.322307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7831644"/>
                  </a:ext>
                </a:extLst>
              </a:tr>
              <a:tr h="348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0.21946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5.956982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0.320824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299177"/>
                  </a:ext>
                </a:extLst>
              </a:tr>
              <a:tr h="348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0.219473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5.956982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0.319506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50918000"/>
                  </a:ext>
                </a:extLst>
              </a:tr>
              <a:tr h="348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0.21946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5.956982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0.318334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161855"/>
                  </a:ext>
                </a:extLst>
              </a:tr>
              <a:tr h="348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0.219447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5.956982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 dirty="0">
                          <a:effectLst/>
                        </a:rPr>
                        <a:t>0.317292</a:t>
                      </a:r>
                      <a:endParaRPr lang="en-US" altLang="ko-KR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1554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05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"/>
            <a:ext cx="12192000" cy="11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746801" y="2022808"/>
            <a:ext cx="2701416" cy="25144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861367" y="2022808"/>
            <a:ext cx="2469266" cy="25144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947230" y="2022808"/>
            <a:ext cx="2409640" cy="25144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1236180" y="4820092"/>
            <a:ext cx="6422402" cy="1274115"/>
            <a:chOff x="1236180" y="5390664"/>
            <a:chExt cx="6422402" cy="12741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4533417" y="5895338"/>
              <a:ext cx="31251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매년 이루어지는 스토브리그와 환경의 변화로 인한 연도별 속성 차이를 감안하여 </a:t>
              </a:r>
              <a:r>
                <a:rPr lang="en-US" altLang="ko-KR" sz="1400" dirty="0"/>
                <a:t>2020</a:t>
              </a:r>
              <a:r>
                <a:rPr lang="ko-KR" altLang="en-US" sz="1400" dirty="0"/>
                <a:t>년 데이터 이용</a:t>
              </a:r>
              <a:r>
                <a:rPr lang="ko-KR" altLang="en-US" sz="16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36180" y="5390664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</a:rPr>
                <a:t>객관적인 분석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746801" y="4820092"/>
            <a:ext cx="6342422" cy="1243750"/>
            <a:chOff x="-3273690" y="5390664"/>
            <a:chExt cx="6342422" cy="124375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-3273690" y="5895750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각 구단들의 논리적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객관적인 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가치판단을 위하여 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정형 데이터 이용</a:t>
              </a:r>
              <a:endParaRPr lang="en-US" altLang="ko-KR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082290" y="5390664"/>
              <a:ext cx="1986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구단 속성의 변화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708224" y="4820092"/>
            <a:ext cx="2887651" cy="1027894"/>
            <a:chOff x="631683" y="5390664"/>
            <a:chExt cx="2887651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시계열로 쌓이는 데이터 처리를 위한 </a:t>
              </a:r>
              <a:r>
                <a:rPr lang="en-US" altLang="ko-KR" sz="1400" dirty="0"/>
                <a:t>ARIMA </a:t>
              </a:r>
              <a:r>
                <a:rPr lang="ko-KR" altLang="en-US" sz="1400" dirty="0"/>
                <a:t>분석 기법 사용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236180" y="5390664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시계열 데이터</a:t>
              </a:r>
            </a:p>
          </p:txBody>
        </p:sp>
      </p:grpSp>
      <p:pic>
        <p:nvPicPr>
          <p:cNvPr id="31" name="그래픽 30" descr="신호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35039" y="2395149"/>
            <a:ext cx="1668786" cy="1668786"/>
          </a:xfrm>
          <a:prstGeom prst="rect">
            <a:avLst/>
          </a:prstGeom>
        </p:spPr>
      </p:pic>
      <p:pic>
        <p:nvPicPr>
          <p:cNvPr id="33" name="그래픽 32" descr="워크플로">
            <a:extLst>
              <a:ext uri="{FF2B5EF4-FFF2-40B4-BE49-F238E27FC236}">
                <a16:creationId xmlns:a16="http://schemas.microsoft.com/office/drawing/2014/main" id="{B1C923E4-48BC-49E6-99AA-A6344904F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51093" y="2533092"/>
            <a:ext cx="1489812" cy="1489812"/>
          </a:xfrm>
          <a:prstGeom prst="rect">
            <a:avLst/>
          </a:prstGeom>
        </p:spPr>
      </p:pic>
      <p:pic>
        <p:nvPicPr>
          <p:cNvPr id="35" name="그래픽 34" descr="시계">
            <a:extLst>
              <a:ext uri="{FF2B5EF4-FFF2-40B4-BE49-F238E27FC236}">
                <a16:creationId xmlns:a16="http://schemas.microsoft.com/office/drawing/2014/main" id="{CFECA9C8-8387-4473-8ABF-9CC633948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405643" y="2533092"/>
            <a:ext cx="1489812" cy="14898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084E63E-21B0-4DC1-BE02-2DAF25146CC8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배경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7376F4-9A0C-443A-B369-153254F3EA33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D468CF-4E71-4A9C-8CD5-8D25506229CF}"/>
              </a:ext>
            </a:extLst>
          </p:cNvPr>
          <p:cNvSpPr txBox="1"/>
          <p:nvPr/>
        </p:nvSpPr>
        <p:spPr>
          <a:xfrm>
            <a:off x="989268" y="758767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분석 주안점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8CFCEF-0911-4054-8979-963515295910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BB1825-2546-46ED-9C44-3E56CA18755D}"/>
              </a:ext>
            </a:extLst>
          </p:cNvPr>
          <p:cNvSpPr/>
          <p:nvPr/>
        </p:nvSpPr>
        <p:spPr>
          <a:xfrm>
            <a:off x="10300447" y="6424404"/>
            <a:ext cx="1891553" cy="433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SK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EFD7F4D-1B33-4236-A3E9-6E65860B8885}"/>
              </a:ext>
            </a:extLst>
          </p:cNvPr>
          <p:cNvGrpSpPr/>
          <p:nvPr/>
        </p:nvGrpSpPr>
        <p:grpSpPr>
          <a:xfrm>
            <a:off x="517474" y="1772313"/>
            <a:ext cx="4145966" cy="4359896"/>
            <a:chOff x="-475384" y="2229597"/>
            <a:chExt cx="5486465" cy="48684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34F213-1647-4F92-9191-509F80342477}"/>
                </a:ext>
              </a:extLst>
            </p:cNvPr>
            <p:cNvSpPr txBox="1"/>
            <p:nvPr/>
          </p:nvSpPr>
          <p:spPr>
            <a:xfrm>
              <a:off x="1336822" y="6399688"/>
              <a:ext cx="1862052" cy="69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타율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2DFCDF-0542-4C36-98D7-71DDC6675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384" y="2229597"/>
              <a:ext cx="5486465" cy="4114849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5D1888-C5AC-4C21-A160-C6747F40DF1F}"/>
              </a:ext>
            </a:extLst>
          </p:cNvPr>
          <p:cNvGrpSpPr/>
          <p:nvPr/>
        </p:nvGrpSpPr>
        <p:grpSpPr>
          <a:xfrm>
            <a:off x="4295081" y="1772313"/>
            <a:ext cx="3862828" cy="4167944"/>
            <a:chOff x="797848" y="1162184"/>
            <a:chExt cx="7035663" cy="62391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6E3C1-57A1-469B-B5FB-8F05CA945C7D}"/>
                </a:ext>
              </a:extLst>
            </p:cNvPr>
            <p:cNvSpPr txBox="1"/>
            <p:nvPr/>
          </p:nvSpPr>
          <p:spPr>
            <a:xfrm>
              <a:off x="2894465" y="6752439"/>
              <a:ext cx="2842427" cy="648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평균자책점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9133CB2-3A39-4452-976B-B5F209DBE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7848" y="1162184"/>
              <a:ext cx="7035663" cy="55162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5F8CA0-3A2D-41D6-8528-32348D56F3C4}"/>
              </a:ext>
            </a:extLst>
          </p:cNvPr>
          <p:cNvGrpSpPr/>
          <p:nvPr/>
        </p:nvGrpSpPr>
        <p:grpSpPr>
          <a:xfrm>
            <a:off x="7789550" y="1772313"/>
            <a:ext cx="4145966" cy="4095379"/>
            <a:chOff x="3025301" y="1505978"/>
            <a:chExt cx="5237550" cy="479029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8489D4-E34F-4248-A285-755F6B6AD4E1}"/>
                </a:ext>
              </a:extLst>
            </p:cNvPr>
            <p:cNvSpPr txBox="1"/>
            <p:nvPr/>
          </p:nvSpPr>
          <p:spPr>
            <a:xfrm>
              <a:off x="4862923" y="5864267"/>
              <a:ext cx="1862051" cy="432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승률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A867FEF-0F14-4CBF-9BB4-7E5DBF35E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5301" y="1505978"/>
              <a:ext cx="5237550" cy="4255240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88EFB7-CBD1-4CE6-B3F8-A63A74F6D176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515D28-A7A8-41F3-9943-968F52AD642F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2988C-C3CC-4B5C-883E-F88B25A8DC9B}"/>
              </a:ext>
            </a:extLst>
          </p:cNvPr>
          <p:cNvSpPr txBox="1"/>
          <p:nvPr/>
        </p:nvSpPr>
        <p:spPr>
          <a:xfrm>
            <a:off x="956692" y="72579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시각화 자료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CC80FB-5265-43F0-8E16-9DAEDC08CFE6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SK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 9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8C6085-1589-4B96-8752-107B9DBA84F5}"/>
              </a:ext>
            </a:extLst>
          </p:cNvPr>
          <p:cNvSpPr/>
          <p:nvPr/>
        </p:nvSpPr>
        <p:spPr>
          <a:xfrm>
            <a:off x="8018049" y="5883275"/>
            <a:ext cx="372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주황색 </a:t>
            </a:r>
            <a:r>
              <a:rPr lang="en-US" altLang="ko-KR" sz="1200" dirty="0"/>
              <a:t>– </a:t>
            </a:r>
            <a:r>
              <a:rPr lang="ko-KR" altLang="en-US" sz="1200" dirty="0"/>
              <a:t>실제 데이터 </a:t>
            </a:r>
            <a:r>
              <a:rPr lang="en-US" altLang="ko-KR" sz="1200" dirty="0"/>
              <a:t>(</a:t>
            </a:r>
            <a:r>
              <a:rPr lang="ko-KR" altLang="en-US" sz="1200" dirty="0"/>
              <a:t>제공데이터 </a:t>
            </a:r>
            <a:r>
              <a:rPr lang="en-US" altLang="ko-KR" sz="1200" dirty="0"/>
              <a:t>+ </a:t>
            </a:r>
            <a:r>
              <a:rPr lang="ko-KR" altLang="en-US" sz="1200" dirty="0"/>
              <a:t>수집데이터</a:t>
            </a:r>
            <a:r>
              <a:rPr lang="en-US" altLang="ko-KR" sz="1200" dirty="0"/>
              <a:t>) 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파란색 </a:t>
            </a:r>
            <a:r>
              <a:rPr lang="en-US" altLang="ko-KR" sz="1200" dirty="0"/>
              <a:t>– </a:t>
            </a:r>
            <a:r>
              <a:rPr lang="ko-KR" altLang="en-US" sz="1200" dirty="0"/>
              <a:t>모델링후 모델의 형태 </a:t>
            </a:r>
            <a:r>
              <a:rPr lang="en-US" altLang="ko-KR" sz="1200" dirty="0"/>
              <a:t>(</a:t>
            </a:r>
            <a:r>
              <a:rPr lang="ko-KR" altLang="en-US" sz="1200" dirty="0"/>
              <a:t>주황색과 비교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초록색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남은 경기의 타율 예측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6113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삼성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11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B5FF-ECEA-4583-A3F3-E8D22B58952C}"/>
              </a:ext>
            </a:extLst>
          </p:cNvPr>
          <p:cNvSpPr txBox="1"/>
          <p:nvPr/>
        </p:nvSpPr>
        <p:spPr>
          <a:xfrm>
            <a:off x="956692" y="725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예측율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A3857-5E8A-4916-961E-F9543FBF8FD7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C8F653-2388-4205-8A30-D8BB6D9BF1E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F56D4F-58C4-459A-989E-7A1B3FC04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39869"/>
              </p:ext>
            </p:extLst>
          </p:nvPr>
        </p:nvGraphicFramePr>
        <p:xfrm>
          <a:off x="1176448" y="2160096"/>
          <a:ext cx="9839104" cy="3970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9776">
                  <a:extLst>
                    <a:ext uri="{9D8B030D-6E8A-4147-A177-3AD203B41FA5}">
                      <a16:colId xmlns:a16="http://schemas.microsoft.com/office/drawing/2014/main" val="2463013396"/>
                    </a:ext>
                  </a:extLst>
                </a:gridCol>
                <a:gridCol w="2459776">
                  <a:extLst>
                    <a:ext uri="{9D8B030D-6E8A-4147-A177-3AD203B41FA5}">
                      <a16:colId xmlns:a16="http://schemas.microsoft.com/office/drawing/2014/main" val="2107477498"/>
                    </a:ext>
                  </a:extLst>
                </a:gridCol>
                <a:gridCol w="2459776">
                  <a:extLst>
                    <a:ext uri="{9D8B030D-6E8A-4147-A177-3AD203B41FA5}">
                      <a16:colId xmlns:a16="http://schemas.microsoft.com/office/drawing/2014/main" val="3510164060"/>
                    </a:ext>
                  </a:extLst>
                </a:gridCol>
                <a:gridCol w="2459776">
                  <a:extLst>
                    <a:ext uri="{9D8B030D-6E8A-4147-A177-3AD203B41FA5}">
                      <a16:colId xmlns:a16="http://schemas.microsoft.com/office/drawing/2014/main" val="575331928"/>
                    </a:ext>
                  </a:extLst>
                </a:gridCol>
              </a:tblGrid>
              <a:tr h="330852">
                <a:tc>
                  <a:txBody>
                    <a:bodyPr/>
                    <a:lstStyle/>
                    <a:p>
                      <a:pPr algn="ctr" fontAlgn="ctr"/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타율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평균자책점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승률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218161"/>
                  </a:ext>
                </a:extLst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0.292387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6.036718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0.385696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6554223"/>
                  </a:ext>
                </a:extLst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0.295782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5.958781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0.38242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9262158"/>
                  </a:ext>
                </a:extLst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0.299184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5.813561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0.379171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2207262"/>
                  </a:ext>
                </a:extLst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0.302594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5.688741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0.37595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0677061"/>
                  </a:ext>
                </a:extLst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0.306011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5.643319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0.372757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5176041"/>
                  </a:ext>
                </a:extLst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0.309434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5.554905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0.369591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9724712"/>
                  </a:ext>
                </a:extLst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0.312865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5.438527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0.366451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6484014"/>
                  </a:ext>
                </a:extLst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0.316302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5.400473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0.363338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7903814"/>
                  </a:ext>
                </a:extLst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0.319745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5.360173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0.360252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2204799"/>
                  </a:ext>
                </a:extLst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10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0.323194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5.262579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0.357192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98102464"/>
                  </a:ext>
                </a:extLst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0.326649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5.216741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 dirty="0">
                          <a:effectLst/>
                        </a:rPr>
                        <a:t>0.354158</a:t>
                      </a:r>
                      <a:endParaRPr lang="en-US" altLang="ko-KR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0030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47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삼성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BB4926-0E7D-4D87-9696-D6A6043B64BC}"/>
              </a:ext>
            </a:extLst>
          </p:cNvPr>
          <p:cNvGrpSpPr/>
          <p:nvPr/>
        </p:nvGrpSpPr>
        <p:grpSpPr>
          <a:xfrm>
            <a:off x="517474" y="1914037"/>
            <a:ext cx="4013886" cy="3855815"/>
            <a:chOff x="132080" y="2522392"/>
            <a:chExt cx="4984006" cy="46180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CCE56FA-ADA5-416C-96AF-C2E5546433C9}"/>
                </a:ext>
              </a:extLst>
            </p:cNvPr>
            <p:cNvSpPr txBox="1"/>
            <p:nvPr/>
          </p:nvSpPr>
          <p:spPr>
            <a:xfrm>
              <a:off x="1916527" y="6521192"/>
              <a:ext cx="1666524" cy="6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타율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D9184D-6354-40DB-99A5-7CD503B68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080" y="2522392"/>
              <a:ext cx="4984006" cy="393854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95675B-BA47-445B-B9E2-430EB26CFE6F}"/>
              </a:ext>
            </a:extLst>
          </p:cNvPr>
          <p:cNvGrpSpPr/>
          <p:nvPr/>
        </p:nvGrpSpPr>
        <p:grpSpPr>
          <a:xfrm>
            <a:off x="4663439" y="1875653"/>
            <a:ext cx="3799013" cy="3871403"/>
            <a:chOff x="522189" y="806010"/>
            <a:chExt cx="4554620" cy="46251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6B8DDB-3776-4E75-8E78-CB52E78084FA}"/>
                </a:ext>
              </a:extLst>
            </p:cNvPr>
            <p:cNvSpPr txBox="1"/>
            <p:nvPr/>
          </p:nvSpPr>
          <p:spPr>
            <a:xfrm>
              <a:off x="1323832" y="4887885"/>
              <a:ext cx="2951335" cy="5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평균자책점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B57F83E-AEAF-4ABB-9162-A15BC21FF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2189" y="806010"/>
              <a:ext cx="4554620" cy="408187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8E8E39-655D-4B1D-AEEA-1245B31DCEC4}"/>
              </a:ext>
            </a:extLst>
          </p:cNvPr>
          <p:cNvGrpSpPr/>
          <p:nvPr/>
        </p:nvGrpSpPr>
        <p:grpSpPr>
          <a:xfrm>
            <a:off x="8208082" y="1849916"/>
            <a:ext cx="3884931" cy="3820538"/>
            <a:chOff x="3357561" y="1326343"/>
            <a:chExt cx="5476875" cy="48604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06BA01-B1B1-4C60-BECD-9F79EEE7045A}"/>
                </a:ext>
              </a:extLst>
            </p:cNvPr>
            <p:cNvSpPr txBox="1"/>
            <p:nvPr/>
          </p:nvSpPr>
          <p:spPr>
            <a:xfrm>
              <a:off x="5642923" y="5716944"/>
              <a:ext cx="906152" cy="46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승률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EB5F6EA-89CE-4C83-A861-670914410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7561" y="1326343"/>
              <a:ext cx="5476875" cy="4346678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129183-95D5-4CF3-9022-79D7DDA4B3DA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CFF452-B74D-40E1-B8BE-9024A2084BEE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9C1682-8363-4EF8-84BE-8097C297DD98}"/>
              </a:ext>
            </a:extLst>
          </p:cNvPr>
          <p:cNvSpPr txBox="1"/>
          <p:nvPr/>
        </p:nvSpPr>
        <p:spPr>
          <a:xfrm>
            <a:off x="956692" y="72579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시각화 자료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D46575-EB11-4C0E-B201-514EDB88B188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삼성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11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57DBD5-5115-416C-8EEF-53743EA1FC7A}"/>
              </a:ext>
            </a:extLst>
          </p:cNvPr>
          <p:cNvSpPr/>
          <p:nvPr/>
        </p:nvSpPr>
        <p:spPr>
          <a:xfrm>
            <a:off x="8018049" y="5883275"/>
            <a:ext cx="372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주황색 </a:t>
            </a:r>
            <a:r>
              <a:rPr lang="en-US" altLang="ko-KR" sz="1200" dirty="0"/>
              <a:t>– </a:t>
            </a:r>
            <a:r>
              <a:rPr lang="ko-KR" altLang="en-US" sz="1200" dirty="0"/>
              <a:t>실제 데이터 </a:t>
            </a:r>
            <a:r>
              <a:rPr lang="en-US" altLang="ko-KR" sz="1200" dirty="0"/>
              <a:t>(</a:t>
            </a:r>
            <a:r>
              <a:rPr lang="ko-KR" altLang="en-US" sz="1200" dirty="0"/>
              <a:t>제공데이터 </a:t>
            </a:r>
            <a:r>
              <a:rPr lang="en-US" altLang="ko-KR" sz="1200" dirty="0"/>
              <a:t>+ </a:t>
            </a:r>
            <a:r>
              <a:rPr lang="ko-KR" altLang="en-US" sz="1200" dirty="0"/>
              <a:t>수집데이터</a:t>
            </a:r>
            <a:r>
              <a:rPr lang="en-US" altLang="ko-KR" sz="1200" dirty="0"/>
              <a:t>) 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파란색 </a:t>
            </a:r>
            <a:r>
              <a:rPr lang="en-US" altLang="ko-KR" sz="1200" dirty="0"/>
              <a:t>– </a:t>
            </a:r>
            <a:r>
              <a:rPr lang="ko-KR" altLang="en-US" sz="1200" dirty="0"/>
              <a:t>모델링후 모델의 형태 </a:t>
            </a:r>
            <a:r>
              <a:rPr lang="en-US" altLang="ko-KR" sz="1200" dirty="0"/>
              <a:t>(</a:t>
            </a:r>
            <a:r>
              <a:rPr lang="ko-KR" altLang="en-US" sz="1200" dirty="0"/>
              <a:t>주황색과 비교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초록색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남은 경기의 타율 예측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4219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키움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9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AB5FF-ECEA-4583-A3F3-E8D22B58952C}"/>
              </a:ext>
            </a:extLst>
          </p:cNvPr>
          <p:cNvSpPr txBox="1"/>
          <p:nvPr/>
        </p:nvSpPr>
        <p:spPr>
          <a:xfrm>
            <a:off x="956692" y="725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예측율</a:t>
            </a:r>
            <a:endParaRPr lang="ko-KR" altLang="en-US" sz="16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1A3857-5E8A-4916-961E-F9543FBF8FD7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C8F653-2388-4205-8A30-D8BB6D9BF1E2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FB57ED-4F68-4F1C-B8E4-08C418C45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466658"/>
              </p:ext>
            </p:extLst>
          </p:nvPr>
        </p:nvGraphicFramePr>
        <p:xfrm>
          <a:off x="1179418" y="2346960"/>
          <a:ext cx="9823864" cy="3596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5966">
                  <a:extLst>
                    <a:ext uri="{9D8B030D-6E8A-4147-A177-3AD203B41FA5}">
                      <a16:colId xmlns:a16="http://schemas.microsoft.com/office/drawing/2014/main" val="763461044"/>
                    </a:ext>
                  </a:extLst>
                </a:gridCol>
                <a:gridCol w="2455966">
                  <a:extLst>
                    <a:ext uri="{9D8B030D-6E8A-4147-A177-3AD203B41FA5}">
                      <a16:colId xmlns:a16="http://schemas.microsoft.com/office/drawing/2014/main" val="527887944"/>
                    </a:ext>
                  </a:extLst>
                </a:gridCol>
                <a:gridCol w="2455966">
                  <a:extLst>
                    <a:ext uri="{9D8B030D-6E8A-4147-A177-3AD203B41FA5}">
                      <a16:colId xmlns:a16="http://schemas.microsoft.com/office/drawing/2014/main" val="3704193316"/>
                    </a:ext>
                  </a:extLst>
                </a:gridCol>
                <a:gridCol w="2455966">
                  <a:extLst>
                    <a:ext uri="{9D8B030D-6E8A-4147-A177-3AD203B41FA5}">
                      <a16:colId xmlns:a16="http://schemas.microsoft.com/office/drawing/2014/main" val="3858297221"/>
                    </a:ext>
                  </a:extLst>
                </a:gridCol>
              </a:tblGrid>
              <a:tr h="359664">
                <a:tc>
                  <a:txBody>
                    <a:bodyPr/>
                    <a:lstStyle/>
                    <a:p>
                      <a:pPr algn="ctr" fontAlgn="ctr"/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타율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평균자책점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>
                          <a:effectLst/>
                        </a:rPr>
                        <a:t>승률</a:t>
                      </a:r>
                      <a:endParaRPr lang="ko-KR" altLang="en-US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7586819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0.250726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5.194384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0.48021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9230345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0.25251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5.14168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0.488853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3404097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3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0.254042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5.090896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0.496965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5194684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0.255702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5.041965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0.504579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1488574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0.258116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4.994817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0.511725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52722713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0.260001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4.949388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0.518432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1306121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0.262158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4.905616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0.524726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8978617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8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0.264667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4.863439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0.530634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227179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9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0.266512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>
                          <a:effectLst/>
                        </a:rPr>
                        <a:t>4.822801</a:t>
                      </a:r>
                      <a:endParaRPr lang="en-US" altLang="ko-KR" sz="1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700" u="none" strike="noStrike" dirty="0">
                          <a:effectLst/>
                        </a:rPr>
                        <a:t>0.536178</a:t>
                      </a:r>
                      <a:endParaRPr lang="en-US" altLang="ko-KR" sz="1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2227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89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782507" y="117305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최종 예측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키움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D3DE60-810D-448A-9F3B-435FB5045DD4}"/>
              </a:ext>
            </a:extLst>
          </p:cNvPr>
          <p:cNvGrpSpPr/>
          <p:nvPr/>
        </p:nvGrpSpPr>
        <p:grpSpPr>
          <a:xfrm>
            <a:off x="517474" y="2061250"/>
            <a:ext cx="4189272" cy="3858127"/>
            <a:chOff x="186080" y="895068"/>
            <a:chExt cx="4779819" cy="40153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CC5896-02F7-49A5-BF02-13B4F30875EA}"/>
                </a:ext>
              </a:extLst>
            </p:cNvPr>
            <p:cNvSpPr txBox="1"/>
            <p:nvPr/>
          </p:nvSpPr>
          <p:spPr>
            <a:xfrm>
              <a:off x="2023159" y="4439694"/>
              <a:ext cx="1105659" cy="470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타율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6D51B3B-1C11-45C6-98DC-ED7E1EAFC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80" y="895068"/>
              <a:ext cx="4779819" cy="358486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97A072-4CF3-4D24-9DC7-103C71A26622}"/>
              </a:ext>
            </a:extLst>
          </p:cNvPr>
          <p:cNvGrpSpPr/>
          <p:nvPr/>
        </p:nvGrpSpPr>
        <p:grpSpPr>
          <a:xfrm>
            <a:off x="4415431" y="2061250"/>
            <a:ext cx="4095324" cy="3843826"/>
            <a:chOff x="2214108" y="3958100"/>
            <a:chExt cx="7146816" cy="64913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44577D-2191-4B52-9820-393C55208847}"/>
                </a:ext>
              </a:extLst>
            </p:cNvPr>
            <p:cNvSpPr txBox="1"/>
            <p:nvPr/>
          </p:nvSpPr>
          <p:spPr>
            <a:xfrm>
              <a:off x="4190040" y="9698942"/>
              <a:ext cx="2721766" cy="75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평균자책점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019746-CD39-4A30-8188-62E43F6ED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14108" y="3958100"/>
              <a:ext cx="7146816" cy="57150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55CA79-E49F-4576-B361-27B5600A2D10}"/>
              </a:ext>
            </a:extLst>
          </p:cNvPr>
          <p:cNvGrpSpPr/>
          <p:nvPr/>
        </p:nvGrpSpPr>
        <p:grpSpPr>
          <a:xfrm>
            <a:off x="8219440" y="2061250"/>
            <a:ext cx="3877590" cy="3859538"/>
            <a:chOff x="3641946" y="1376362"/>
            <a:chExt cx="5192491" cy="458568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9EA8CD-AF05-46DA-8FAC-8A3EF7CD05A8}"/>
                </a:ext>
              </a:extLst>
            </p:cNvPr>
            <p:cNvSpPr txBox="1"/>
            <p:nvPr/>
          </p:nvSpPr>
          <p:spPr>
            <a:xfrm>
              <a:off x="5675069" y="5422933"/>
              <a:ext cx="1105658" cy="539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승률</a:t>
              </a:r>
              <a:endParaRPr lang="en-US" altLang="ko-KR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4DCFD10-8330-48A2-97ED-EFEE0485D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1946" y="1376362"/>
              <a:ext cx="5192491" cy="410527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41E4E6-3E36-4C4D-84C8-B5E8A088B984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378A8E-B40D-4CC1-B8BE-E14686868FB8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E1210A-C3AB-4667-974C-DE007715706E}"/>
              </a:ext>
            </a:extLst>
          </p:cNvPr>
          <p:cNvSpPr txBox="1"/>
          <p:nvPr/>
        </p:nvSpPr>
        <p:spPr>
          <a:xfrm>
            <a:off x="956692" y="72579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시각화 자료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E2690-FB82-4023-96EE-6F2A74AA2751}"/>
              </a:ext>
            </a:extLst>
          </p:cNvPr>
          <p:cNvSpPr txBox="1"/>
          <p:nvPr/>
        </p:nvSpPr>
        <p:spPr>
          <a:xfrm>
            <a:off x="339536" y="1264666"/>
            <a:ext cx="1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키움 </a:t>
            </a:r>
            <a:r>
              <a:rPr lang="ko-KR" altLang="en-US" sz="1500" spc="-300" dirty="0">
                <a:solidFill>
                  <a:srgbClr val="393939"/>
                </a:solidFill>
                <a:latin typeface="+mn-ea"/>
              </a:rPr>
              <a:t>잔여경기  </a:t>
            </a:r>
            <a:r>
              <a:rPr lang="en-US" altLang="ko-KR" sz="1500" spc="-300" dirty="0">
                <a:solidFill>
                  <a:srgbClr val="393939"/>
                </a:solidFill>
                <a:latin typeface="+mn-ea"/>
              </a:rPr>
              <a:t>9</a:t>
            </a:r>
            <a:endParaRPr lang="ko-KR" altLang="en-US" sz="15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B7918F-31DA-42B5-9B61-4C7DF0390F5F}"/>
              </a:ext>
            </a:extLst>
          </p:cNvPr>
          <p:cNvSpPr/>
          <p:nvPr/>
        </p:nvSpPr>
        <p:spPr>
          <a:xfrm>
            <a:off x="8018049" y="5883275"/>
            <a:ext cx="372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주황색 </a:t>
            </a:r>
            <a:r>
              <a:rPr lang="en-US" altLang="ko-KR" sz="1200" dirty="0"/>
              <a:t>– </a:t>
            </a:r>
            <a:r>
              <a:rPr lang="ko-KR" altLang="en-US" sz="1200" dirty="0"/>
              <a:t>실제 데이터 </a:t>
            </a:r>
            <a:r>
              <a:rPr lang="en-US" altLang="ko-KR" sz="1200" dirty="0"/>
              <a:t>(</a:t>
            </a:r>
            <a:r>
              <a:rPr lang="ko-KR" altLang="en-US" sz="1200" dirty="0"/>
              <a:t>제공데이터 </a:t>
            </a:r>
            <a:r>
              <a:rPr lang="en-US" altLang="ko-KR" sz="1200" dirty="0"/>
              <a:t>+ </a:t>
            </a:r>
            <a:r>
              <a:rPr lang="ko-KR" altLang="en-US" sz="1200" dirty="0"/>
              <a:t>수집데이터</a:t>
            </a:r>
            <a:r>
              <a:rPr lang="en-US" altLang="ko-KR" sz="1200" dirty="0"/>
              <a:t>) 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파란색 </a:t>
            </a:r>
            <a:r>
              <a:rPr lang="en-US" altLang="ko-KR" sz="1200" dirty="0"/>
              <a:t>– </a:t>
            </a:r>
            <a:r>
              <a:rPr lang="ko-KR" altLang="en-US" sz="1200" dirty="0"/>
              <a:t>모델링후 모델의 형태 </a:t>
            </a:r>
            <a:r>
              <a:rPr lang="en-US" altLang="ko-KR" sz="1200" dirty="0"/>
              <a:t>(</a:t>
            </a:r>
            <a:r>
              <a:rPr lang="ko-KR" altLang="en-US" sz="1200" dirty="0"/>
              <a:t>주황색과 비교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* </a:t>
            </a:r>
            <a:r>
              <a:rPr lang="ko-KR" altLang="en-US" sz="1200" dirty="0"/>
              <a:t>초록색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남은 경기의 타율 예측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280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41678D-8319-400C-B096-23E7578BF1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F2260-B03B-4248-B8D9-3EF402A6064D}"/>
              </a:ext>
            </a:extLst>
          </p:cNvPr>
          <p:cNvSpPr txBox="1"/>
          <p:nvPr/>
        </p:nvSpPr>
        <p:spPr>
          <a:xfrm>
            <a:off x="529862" y="5251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제출파일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68DE7-8CFD-4D33-B045-09D7C0AA6A0B}"/>
              </a:ext>
            </a:extLst>
          </p:cNvPr>
          <p:cNvSpPr/>
          <p:nvPr/>
        </p:nvSpPr>
        <p:spPr>
          <a:xfrm>
            <a:off x="1186925" y="2669644"/>
            <a:ext cx="9818149" cy="2691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chemeClr val="bg1"/>
                </a:solidFill>
              </a:rPr>
              <a:t>추가 제출파일</a:t>
            </a:r>
            <a:endParaRPr lang="en-US" altLang="ko-KR" kern="0" dirty="0">
              <a:solidFill>
                <a:schemeClr val="bg1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</a:rPr>
              <a:t>-  </a:t>
            </a:r>
            <a:r>
              <a:rPr lang="ko-KR" altLang="en-US" kern="0" dirty="0">
                <a:solidFill>
                  <a:schemeClr val="bg1"/>
                </a:solidFill>
              </a:rPr>
              <a:t>모델링</a:t>
            </a:r>
            <a:endParaRPr lang="en-US" altLang="ko-KR" kern="0" dirty="0">
              <a:solidFill>
                <a:schemeClr val="bg1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</a:rPr>
              <a:t> : ARIMA</a:t>
            </a:r>
            <a:r>
              <a:rPr lang="ko-KR" altLang="en-US" kern="0" dirty="0">
                <a:solidFill>
                  <a:schemeClr val="bg1"/>
                </a:solidFill>
              </a:rPr>
              <a:t>차수추출</a:t>
            </a:r>
            <a:r>
              <a:rPr lang="en-US" altLang="ko-KR" kern="0" dirty="0">
                <a:solidFill>
                  <a:schemeClr val="bg1"/>
                </a:solidFill>
              </a:rPr>
              <a:t>.R, </a:t>
            </a:r>
            <a:r>
              <a:rPr lang="ko-KR" altLang="en-US" kern="0" dirty="0">
                <a:solidFill>
                  <a:schemeClr val="bg1"/>
                </a:solidFill>
              </a:rPr>
              <a:t>모델링</a:t>
            </a:r>
            <a:r>
              <a:rPr lang="en-US" altLang="ko-KR" kern="0" dirty="0">
                <a:solidFill>
                  <a:schemeClr val="bg1"/>
                </a:solidFill>
              </a:rPr>
              <a:t>.pdf(</a:t>
            </a:r>
            <a:r>
              <a:rPr lang="ko-KR" altLang="en-US" kern="0" dirty="0">
                <a:solidFill>
                  <a:schemeClr val="bg1"/>
                </a:solidFill>
              </a:rPr>
              <a:t>주피터노트북</a:t>
            </a:r>
            <a:r>
              <a:rPr lang="en-US" altLang="ko-KR" kern="0" dirty="0">
                <a:solidFill>
                  <a:schemeClr val="bg1"/>
                </a:solidFill>
              </a:rPr>
              <a:t>pdf), </a:t>
            </a:r>
            <a:r>
              <a:rPr lang="ko-KR" altLang="en-US" kern="0" dirty="0">
                <a:solidFill>
                  <a:schemeClr val="bg1"/>
                </a:solidFill>
              </a:rPr>
              <a:t>모델링</a:t>
            </a:r>
            <a:r>
              <a:rPr lang="en-US" altLang="ko-KR" kern="0" dirty="0">
                <a:solidFill>
                  <a:schemeClr val="bg1"/>
                </a:solidFill>
              </a:rPr>
              <a:t>.</a:t>
            </a:r>
            <a:r>
              <a:rPr lang="en-US" altLang="ko-KR" kern="0" dirty="0" err="1">
                <a:solidFill>
                  <a:schemeClr val="bg1"/>
                </a:solidFill>
              </a:rPr>
              <a:t>py</a:t>
            </a:r>
            <a:endParaRPr lang="en-US" altLang="ko-KR" kern="0" dirty="0">
              <a:solidFill>
                <a:schemeClr val="bg1"/>
              </a:solidFill>
            </a:endParaRP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kern="0" dirty="0" err="1">
                <a:solidFill>
                  <a:schemeClr val="bg1"/>
                </a:solidFill>
              </a:rPr>
              <a:t>전처리</a:t>
            </a:r>
            <a:r>
              <a:rPr lang="ko-KR" altLang="en-US" kern="0" dirty="0">
                <a:solidFill>
                  <a:schemeClr val="bg1"/>
                </a:solidFill>
              </a:rPr>
              <a:t> 데이터와 코드</a:t>
            </a:r>
            <a:endParaRPr lang="en-US" altLang="ko-KR" kern="0" dirty="0">
              <a:solidFill>
                <a:schemeClr val="bg1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</a:rPr>
              <a:t>: hit(</a:t>
            </a:r>
            <a:r>
              <a:rPr lang="ko-KR" altLang="en-US" kern="0" dirty="0">
                <a:solidFill>
                  <a:schemeClr val="bg1"/>
                </a:solidFill>
              </a:rPr>
              <a:t>타자 </a:t>
            </a:r>
            <a:r>
              <a:rPr lang="ko-KR" altLang="en-US" kern="0" dirty="0" err="1">
                <a:solidFill>
                  <a:schemeClr val="bg1"/>
                </a:solidFill>
              </a:rPr>
              <a:t>전처리</a:t>
            </a:r>
            <a:r>
              <a:rPr lang="ko-KR" altLang="en-US" kern="0" dirty="0">
                <a:solidFill>
                  <a:schemeClr val="bg1"/>
                </a:solidFill>
              </a:rPr>
              <a:t> </a:t>
            </a:r>
            <a:r>
              <a:rPr lang="en-US" altLang="ko-KR" kern="0" dirty="0">
                <a:solidFill>
                  <a:schemeClr val="bg1"/>
                </a:solidFill>
              </a:rPr>
              <a:t>raw</a:t>
            </a:r>
            <a:r>
              <a:rPr lang="ko-KR" altLang="en-US" kern="0" dirty="0">
                <a:solidFill>
                  <a:schemeClr val="bg1"/>
                </a:solidFill>
              </a:rPr>
              <a:t>데이터 파일</a:t>
            </a:r>
            <a:r>
              <a:rPr lang="en-US" altLang="ko-KR" kern="0" dirty="0">
                <a:solidFill>
                  <a:schemeClr val="bg1"/>
                </a:solidFill>
              </a:rPr>
              <a:t>), pit(</a:t>
            </a:r>
            <a:r>
              <a:rPr lang="ko-KR" altLang="en-US" kern="0" dirty="0">
                <a:solidFill>
                  <a:schemeClr val="bg1"/>
                </a:solidFill>
              </a:rPr>
              <a:t>투수 및 승률 </a:t>
            </a:r>
            <a:r>
              <a:rPr lang="ko-KR" altLang="en-US" kern="0" dirty="0" err="1">
                <a:solidFill>
                  <a:schemeClr val="bg1"/>
                </a:solidFill>
              </a:rPr>
              <a:t>전처리</a:t>
            </a:r>
            <a:r>
              <a:rPr lang="ko-KR" altLang="en-US" kern="0" dirty="0">
                <a:solidFill>
                  <a:schemeClr val="bg1"/>
                </a:solidFill>
              </a:rPr>
              <a:t> </a:t>
            </a:r>
            <a:r>
              <a:rPr lang="en-US" altLang="ko-KR" kern="0" dirty="0">
                <a:solidFill>
                  <a:schemeClr val="bg1"/>
                </a:solidFill>
              </a:rPr>
              <a:t>raw</a:t>
            </a:r>
            <a:r>
              <a:rPr lang="ko-KR" altLang="en-US" kern="0" dirty="0">
                <a:solidFill>
                  <a:schemeClr val="bg1"/>
                </a:solidFill>
              </a:rPr>
              <a:t>데이터 파일</a:t>
            </a:r>
            <a:r>
              <a:rPr lang="en-US" altLang="ko-KR" kern="0" dirty="0">
                <a:solidFill>
                  <a:schemeClr val="bg1"/>
                </a:solidFill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</a:rPr>
              <a:t>: </a:t>
            </a:r>
            <a:r>
              <a:rPr lang="en-US" altLang="ko-KR" kern="0" dirty="0" err="1">
                <a:solidFill>
                  <a:schemeClr val="bg1"/>
                </a:solidFill>
              </a:rPr>
              <a:t>hit_preprocessing.R</a:t>
            </a:r>
            <a:r>
              <a:rPr lang="en-US" altLang="ko-KR" kern="0" dirty="0">
                <a:solidFill>
                  <a:schemeClr val="bg1"/>
                </a:solidFill>
              </a:rPr>
              <a:t>, </a:t>
            </a:r>
            <a:r>
              <a:rPr lang="en-US" altLang="ko-KR" kern="0" dirty="0" err="1">
                <a:solidFill>
                  <a:schemeClr val="bg1"/>
                </a:solidFill>
              </a:rPr>
              <a:t>pit_preprocessing.R</a:t>
            </a:r>
            <a:endParaRPr lang="ko-KR" altLang="en-US" kern="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60DA9C-F38F-4106-AECD-B8C75F47DEE9}"/>
              </a:ext>
            </a:extLst>
          </p:cNvPr>
          <p:cNvSpPr/>
          <p:nvPr/>
        </p:nvSpPr>
        <p:spPr>
          <a:xfrm>
            <a:off x="1186926" y="2178851"/>
            <a:ext cx="10061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퓨처스리그</a:t>
            </a: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ko-KR" altLang="en-US" dirty="0">
                <a:solidFill>
                  <a:schemeClr val="bg1"/>
                </a:solidFill>
              </a:rPr>
              <a:t>시계열 분석을 이용한 팀별 승률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타율 및 방어율 예측 </a:t>
            </a:r>
            <a:r>
              <a:rPr lang="en-US" altLang="ko-KR" dirty="0">
                <a:solidFill>
                  <a:schemeClr val="bg1"/>
                </a:solidFill>
              </a:rPr>
              <a:t>ARIMA </a:t>
            </a:r>
            <a:r>
              <a:rPr lang="ko-KR" altLang="en-US" dirty="0">
                <a:solidFill>
                  <a:schemeClr val="bg1"/>
                </a:solidFill>
              </a:rPr>
              <a:t>모델로</a:t>
            </a:r>
            <a:r>
              <a:rPr lang="en-US" altLang="ko-KR" dirty="0">
                <a:solidFill>
                  <a:schemeClr val="bg1"/>
                </a:solidFill>
              </a:rPr>
              <a:t>_NOVUS.pptx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C43C3-B67D-44EF-88F4-AFC42084A705}"/>
              </a:ext>
            </a:extLst>
          </p:cNvPr>
          <p:cNvSpPr txBox="1"/>
          <p:nvPr/>
        </p:nvSpPr>
        <p:spPr>
          <a:xfrm>
            <a:off x="10579510" y="6381758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NOVUS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71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41678D-8319-400C-B096-23E7578BF1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42B8B-C830-424A-87B3-936267043DE1}"/>
              </a:ext>
            </a:extLst>
          </p:cNvPr>
          <p:cNvSpPr txBox="1"/>
          <p:nvPr/>
        </p:nvSpPr>
        <p:spPr>
          <a:xfrm>
            <a:off x="529862" y="5251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3823B9-C01C-4156-806A-DFC0D3FC0A2D}"/>
              </a:ext>
            </a:extLst>
          </p:cNvPr>
          <p:cNvSpPr/>
          <p:nvPr/>
        </p:nvSpPr>
        <p:spPr>
          <a:xfrm>
            <a:off x="1246092" y="2903397"/>
            <a:ext cx="7395883" cy="916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ea typeface="함초롬바탕" panose="02030604000101010101" pitchFamily="18" charset="-127"/>
              </a:rPr>
              <a:t>“ARIMA </a:t>
            </a:r>
            <a:r>
              <a:rPr lang="ko-KR" altLang="en-US" kern="0" dirty="0">
                <a:solidFill>
                  <a:schemeClr val="bg1"/>
                </a:solidFill>
                <a:ea typeface="함초롬바탕" panose="02030604000101010101" pitchFamily="18" charset="-127"/>
              </a:rPr>
              <a:t>총정리</a:t>
            </a:r>
            <a:r>
              <a:rPr lang="en-US" altLang="ko-KR" kern="0" dirty="0">
                <a:solidFill>
                  <a:schemeClr val="bg1"/>
                </a:solidFill>
                <a:ea typeface="함초롬바탕" panose="02030604000101010101" pitchFamily="18" charset="-127"/>
              </a:rPr>
              <a:t>”, Challenge</a:t>
            </a:r>
            <a:r>
              <a:rPr lang="ko-KR" altLang="en-US" kern="0" dirty="0">
                <a:solidFill>
                  <a:schemeClr val="bg1"/>
                </a:solidFill>
                <a:ea typeface="함초롬바탕" panose="02030604000101010101" pitchFamily="18" charset="-127"/>
              </a:rPr>
              <a:t>의 네이버 블로그</a:t>
            </a:r>
            <a:r>
              <a:rPr lang="en-US" altLang="ko-KR" kern="0" dirty="0">
                <a:solidFill>
                  <a:schemeClr val="bg1"/>
                </a:solidFill>
                <a:ea typeface="함초롬바탕" panose="02030604000101010101" pitchFamily="18" charset="-127"/>
              </a:rPr>
              <a:t>, 2020.09.19 </a:t>
            </a:r>
            <a:r>
              <a:rPr lang="ko-KR" altLang="en-US" kern="0" dirty="0">
                <a:solidFill>
                  <a:schemeClr val="bg1"/>
                </a:solidFill>
                <a:ea typeface="함초롬바탕" panose="02030604000101010101" pitchFamily="18" charset="-127"/>
              </a:rPr>
              <a:t>접속</a:t>
            </a:r>
            <a:r>
              <a:rPr lang="en-US" altLang="ko-KR" kern="0" dirty="0">
                <a:solidFill>
                  <a:schemeClr val="bg1"/>
                </a:solidFill>
                <a:ea typeface="함초롬바탕" panose="02030604000101010101" pitchFamily="18" charset="-127"/>
              </a:rPr>
              <a:t>,</a:t>
            </a:r>
            <a:r>
              <a:rPr lang="ko-KR" altLang="en-US" kern="0" dirty="0">
                <a:solidFill>
                  <a:schemeClr val="bg1"/>
                </a:solidFill>
                <a:ea typeface="함초롬바탕" panose="02030604000101010101" pitchFamily="18" charset="-127"/>
              </a:rPr>
              <a:t> </a:t>
            </a:r>
            <a:endParaRPr lang="ko-KR" altLang="en-US" kern="0" dirty="0">
              <a:solidFill>
                <a:schemeClr val="bg1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chemeClr val="bg1"/>
                </a:solidFill>
                <a:ea typeface="함초롬바탕" panose="02030604000101010101" pitchFamily="18" charset="-127"/>
              </a:rPr>
              <a:t>출처 </a:t>
            </a:r>
            <a:r>
              <a:rPr lang="en-US" altLang="ko-KR" u="sng" kern="0" dirty="0">
                <a:solidFill>
                  <a:schemeClr val="bg1"/>
                </a:solidFill>
                <a:uFill>
                  <a:solidFill>
                    <a:srgbClr val="0000FF"/>
                  </a:solidFill>
                </a:uFill>
                <a:ea typeface="함초롬바탕" panose="0203060400010101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https://blog.naver.com/nywoo19/221600142327</a:t>
            </a:r>
            <a:endParaRPr lang="ko-KR" altLang="en-US" kern="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46EAB-5990-447F-BA93-F0C63D988129}"/>
              </a:ext>
            </a:extLst>
          </p:cNvPr>
          <p:cNvSpPr/>
          <p:nvPr/>
        </p:nvSpPr>
        <p:spPr>
          <a:xfrm>
            <a:off x="1246092" y="1969932"/>
            <a:ext cx="100619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“</a:t>
            </a:r>
            <a:r>
              <a:rPr lang="ko-KR" altLang="en-US" dirty="0">
                <a:solidFill>
                  <a:schemeClr val="bg1"/>
                </a:solidFill>
              </a:rPr>
              <a:t>자기회귀이동평균</a:t>
            </a:r>
            <a:r>
              <a:rPr lang="en-US" altLang="ko-KR" dirty="0">
                <a:solidFill>
                  <a:schemeClr val="bg1"/>
                </a:solidFill>
              </a:rPr>
              <a:t>(ARIMA) </a:t>
            </a:r>
            <a:r>
              <a:rPr lang="ko-KR" altLang="en-US" dirty="0">
                <a:solidFill>
                  <a:schemeClr val="bg1"/>
                </a:solidFill>
              </a:rPr>
              <a:t>모형</a:t>
            </a:r>
            <a:r>
              <a:rPr lang="en-US" altLang="ko-KR" dirty="0">
                <a:solidFill>
                  <a:schemeClr val="bg1"/>
                </a:solidFill>
              </a:rPr>
              <a:t>”, 2020.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09.26 </a:t>
            </a:r>
            <a:r>
              <a:rPr lang="ko-KR" altLang="en-US" dirty="0">
                <a:solidFill>
                  <a:schemeClr val="bg1"/>
                </a:solidFill>
              </a:rPr>
              <a:t>접속</a:t>
            </a:r>
            <a:r>
              <a:rPr lang="en-US" altLang="ko-KR" dirty="0">
                <a:solidFill>
                  <a:schemeClr val="bg1"/>
                </a:solidFill>
              </a:rPr>
              <a:t>, Soft carpentry,  </a:t>
            </a:r>
            <a:r>
              <a:rPr lang="ko-KR" altLang="en-US" dirty="0">
                <a:solidFill>
                  <a:schemeClr val="bg1"/>
                </a:solidFill>
              </a:rPr>
              <a:t>https://statkclee.github.io/statistics/stat-time-series-arma.html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6FFD5D-05F9-4537-B0F1-C5C9B660F095}"/>
              </a:ext>
            </a:extLst>
          </p:cNvPr>
          <p:cNvSpPr/>
          <p:nvPr/>
        </p:nvSpPr>
        <p:spPr>
          <a:xfrm>
            <a:off x="1246092" y="4107449"/>
            <a:ext cx="7758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“KBO</a:t>
            </a:r>
            <a:r>
              <a:rPr lang="ko-KR" altLang="en-US" dirty="0">
                <a:solidFill>
                  <a:schemeClr val="bg1"/>
                </a:solidFill>
              </a:rPr>
              <a:t>리그 기록 및 순위＂ </a:t>
            </a:r>
            <a:r>
              <a:rPr lang="en-US" altLang="ko-KR" dirty="0">
                <a:solidFill>
                  <a:schemeClr val="bg1"/>
                </a:solidFill>
              </a:rPr>
              <a:t>NAVER SPORTS </a:t>
            </a:r>
            <a:r>
              <a:rPr lang="ko-KR" altLang="en-US" dirty="0">
                <a:solidFill>
                  <a:schemeClr val="bg1"/>
                </a:solidFill>
              </a:rPr>
              <a:t>야구 기록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순위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https://sports.news.naver.com/kbaseball/record/index.nhn?category=kbo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A32086-315B-44BC-9823-17B8915FF25D}"/>
              </a:ext>
            </a:extLst>
          </p:cNvPr>
          <p:cNvSpPr/>
          <p:nvPr/>
        </p:nvSpPr>
        <p:spPr>
          <a:xfrm>
            <a:off x="1246091" y="5040914"/>
            <a:ext cx="577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제출자료 폰트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나눔스퀘어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네이버 </a:t>
            </a:r>
            <a:r>
              <a:rPr lang="ko-KR" altLang="en-US" dirty="0" err="1">
                <a:solidFill>
                  <a:schemeClr val="bg1"/>
                </a:solidFill>
              </a:rPr>
              <a:t>한글한글</a:t>
            </a:r>
            <a:r>
              <a:rPr lang="ko-KR" altLang="en-US" dirty="0">
                <a:solidFill>
                  <a:schemeClr val="bg1"/>
                </a:solidFill>
              </a:rPr>
              <a:t> 아름답게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BCEBA-9330-4215-9F7F-5417E87507B8}"/>
              </a:ext>
            </a:extLst>
          </p:cNvPr>
          <p:cNvSpPr txBox="1"/>
          <p:nvPr/>
        </p:nvSpPr>
        <p:spPr>
          <a:xfrm>
            <a:off x="10579510" y="6381758"/>
            <a:ext cx="13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NOVUS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0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54F267-1CFF-4E2A-93F6-BBEED7B79FA8}"/>
              </a:ext>
            </a:extLst>
          </p:cNvPr>
          <p:cNvSpPr txBox="1"/>
          <p:nvPr/>
        </p:nvSpPr>
        <p:spPr>
          <a:xfrm>
            <a:off x="4780576" y="3075057"/>
            <a:ext cx="2630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39A9F-8FAD-44C8-A3BD-D25D2ABF2DFF}"/>
              </a:ext>
            </a:extLst>
          </p:cNvPr>
          <p:cNvSpPr txBox="1"/>
          <p:nvPr/>
        </p:nvSpPr>
        <p:spPr>
          <a:xfrm>
            <a:off x="3897376" y="24396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47F7D-1907-4532-A8E2-F6FB2A480FA8}"/>
              </a:ext>
            </a:extLst>
          </p:cNvPr>
          <p:cNvSpPr txBox="1"/>
          <p:nvPr/>
        </p:nvSpPr>
        <p:spPr>
          <a:xfrm>
            <a:off x="7685745" y="35814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4447B4-BEF3-4B4D-A112-87EAD97310D2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18CD65-E810-4254-83F9-3A649E84E4F5}"/>
              </a:ext>
            </a:extLst>
          </p:cNvPr>
          <p:cNvSpPr/>
          <p:nvPr/>
        </p:nvSpPr>
        <p:spPr>
          <a:xfrm>
            <a:off x="9771530" y="6443644"/>
            <a:ext cx="1891553" cy="414356"/>
          </a:xfrm>
          <a:prstGeom prst="rect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내용 요약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61838" y="173018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내용 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18814" y="188406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2362" y="2305945"/>
            <a:ext cx="95410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</a:rPr>
              <a:t>전처리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14163" y="2305945"/>
            <a:ext cx="95410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모델링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46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421350" y="2305945"/>
            <a:ext cx="2041455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검증 및 보완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422487" y="2305945"/>
            <a:ext cx="1556836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</a:rPr>
              <a:t>예측값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 산출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97577" y="3258597"/>
            <a:ext cx="1776811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주어진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Raw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데이터를 살펴본다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필요한 컬럼을 추출하여 팀의 승률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타율 및 평균자책점 변수를 만들고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18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 기준으로 이동평균을 구한다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797869" y="2963628"/>
            <a:ext cx="1786695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시계열 분석 중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ARIMA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모델을 사용한다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R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ARIMA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이용하여 변수를 입력 또는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AIC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최소값이 나오는 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arima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차수를 추출한다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Python ARIMA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모델에 차수를 입력하여 예측 값을 산출한다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359188" y="3514231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수정된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ARIMA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모델을 토대로 승률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타율 및 평균자책점을 산출한다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CEBA64-9CA4-4CFF-9748-BE9A846C8E4B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C053EC-DB94-4279-8015-6ADFD5EE7E1A}"/>
              </a:ext>
            </a:extLst>
          </p:cNvPr>
          <p:cNvSpPr txBox="1"/>
          <p:nvPr/>
        </p:nvSpPr>
        <p:spPr>
          <a:xfrm>
            <a:off x="6600623" y="2963628"/>
            <a:ext cx="1682895" cy="21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산출된 예측 값과 실제 경기 데이터를 비교했지만 예측도가 많이 떨어졌다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때문에 제공 데이터에 실제 데이터를 추가하여 알고리즘을 보완한다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F6F32B-5FA0-415F-8E69-91D4EAA8C33B}"/>
              </a:ext>
            </a:extLst>
          </p:cNvPr>
          <p:cNvSpPr/>
          <p:nvPr/>
        </p:nvSpPr>
        <p:spPr>
          <a:xfrm>
            <a:off x="10300447" y="6424404"/>
            <a:ext cx="1891553" cy="433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72520-E373-4AE6-8C46-C778B0B49EB4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91EE3D-AFD2-4412-81EE-62924DA43250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6C7A4-F9C9-4D85-9772-CEE9A2E2BB87}"/>
              </a:ext>
            </a:extLst>
          </p:cNvPr>
          <p:cNvSpPr/>
          <p:nvPr/>
        </p:nvSpPr>
        <p:spPr>
          <a:xfrm>
            <a:off x="3383311" y="1330640"/>
            <a:ext cx="5427918" cy="47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59B31A-FDC7-49CC-8A0C-CCD02D45667E}"/>
              </a:ext>
            </a:extLst>
          </p:cNvPr>
          <p:cNvSpPr/>
          <p:nvPr/>
        </p:nvSpPr>
        <p:spPr>
          <a:xfrm>
            <a:off x="8682928" y="2826701"/>
            <a:ext cx="2314565" cy="47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416584-D102-42FB-9D1C-CE0B9D25B118}"/>
              </a:ext>
            </a:extLst>
          </p:cNvPr>
          <p:cNvSpPr/>
          <p:nvPr/>
        </p:nvSpPr>
        <p:spPr>
          <a:xfrm>
            <a:off x="4998658" y="2826700"/>
            <a:ext cx="2314565" cy="47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평균자책점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86CCE0-358A-479F-8A73-8FBF05B5EA06}"/>
              </a:ext>
            </a:extLst>
          </p:cNvPr>
          <p:cNvSpPr/>
          <p:nvPr/>
        </p:nvSpPr>
        <p:spPr>
          <a:xfrm>
            <a:off x="1314388" y="2826701"/>
            <a:ext cx="2314565" cy="47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F28665-D33A-421B-BED8-ADB918C989EE}"/>
              </a:ext>
            </a:extLst>
          </p:cNvPr>
          <p:cNvSpPr/>
          <p:nvPr/>
        </p:nvSpPr>
        <p:spPr>
          <a:xfrm>
            <a:off x="3383309" y="3940269"/>
            <a:ext cx="5427918" cy="47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864B7A-6B9C-45A9-A195-F2A5AC496B8B}"/>
              </a:ext>
            </a:extLst>
          </p:cNvPr>
          <p:cNvSpPr/>
          <p:nvPr/>
        </p:nvSpPr>
        <p:spPr>
          <a:xfrm>
            <a:off x="3383309" y="5008540"/>
            <a:ext cx="5427918" cy="47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검증</a:t>
            </a:r>
            <a:r>
              <a:rPr lang="en-US" altLang="ko-KR" dirty="0"/>
              <a:t>/</a:t>
            </a:r>
            <a:r>
              <a:rPr lang="ko-KR" altLang="en-US" dirty="0"/>
              <a:t>보안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D54D7A-2F3D-48B7-956F-B14C89339DD3}"/>
              </a:ext>
            </a:extLst>
          </p:cNvPr>
          <p:cNvSpPr/>
          <p:nvPr/>
        </p:nvSpPr>
        <p:spPr>
          <a:xfrm>
            <a:off x="3383311" y="6022674"/>
            <a:ext cx="5427918" cy="475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최종모델</a:t>
            </a:r>
            <a:r>
              <a:rPr lang="en-US" altLang="ko-KR" dirty="0"/>
              <a:t>/</a:t>
            </a:r>
            <a:r>
              <a:rPr lang="ko-KR" altLang="en-US" dirty="0" err="1"/>
              <a:t>예측값</a:t>
            </a:r>
            <a:r>
              <a:rPr lang="ko-KR" altLang="en-US" dirty="0"/>
              <a:t> 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3EC00BA-178E-4B8F-80E1-40914857FD52}"/>
              </a:ext>
            </a:extLst>
          </p:cNvPr>
          <p:cNvSpPr/>
          <p:nvPr/>
        </p:nvSpPr>
        <p:spPr>
          <a:xfrm rot="3810166">
            <a:off x="8479607" y="2178073"/>
            <a:ext cx="663241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423679E-626C-4FF2-8BC9-7D890D4D8018}"/>
              </a:ext>
            </a:extLst>
          </p:cNvPr>
          <p:cNvSpPr/>
          <p:nvPr/>
        </p:nvSpPr>
        <p:spPr>
          <a:xfrm rot="5400000">
            <a:off x="5824319" y="2178335"/>
            <a:ext cx="663241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A277B3F-6379-4BFB-992D-E6BCA30FDF74}"/>
              </a:ext>
            </a:extLst>
          </p:cNvPr>
          <p:cNvSpPr/>
          <p:nvPr/>
        </p:nvSpPr>
        <p:spPr>
          <a:xfrm rot="7079836">
            <a:off x="3171047" y="2177943"/>
            <a:ext cx="663241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5F3FA05-6703-4448-AFF2-8911DFCFC0EC}"/>
              </a:ext>
            </a:extLst>
          </p:cNvPr>
          <p:cNvSpPr/>
          <p:nvPr/>
        </p:nvSpPr>
        <p:spPr>
          <a:xfrm rot="7725064">
            <a:off x="8922098" y="3529596"/>
            <a:ext cx="427338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2FF446F-184D-4172-8D00-BDFAA52202D1}"/>
              </a:ext>
            </a:extLst>
          </p:cNvPr>
          <p:cNvSpPr/>
          <p:nvPr/>
        </p:nvSpPr>
        <p:spPr>
          <a:xfrm rot="5400000">
            <a:off x="5954091" y="3397653"/>
            <a:ext cx="427340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312E052-E773-481A-93DF-2369F91A206E}"/>
              </a:ext>
            </a:extLst>
          </p:cNvPr>
          <p:cNvSpPr/>
          <p:nvPr/>
        </p:nvSpPr>
        <p:spPr>
          <a:xfrm rot="3934009">
            <a:off x="2865978" y="3498400"/>
            <a:ext cx="427340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A7B2F6AD-6A7B-4E83-B942-CA3CD8701F4E}"/>
              </a:ext>
            </a:extLst>
          </p:cNvPr>
          <p:cNvSpPr/>
          <p:nvPr/>
        </p:nvSpPr>
        <p:spPr>
          <a:xfrm rot="5400000">
            <a:off x="6065851" y="5626659"/>
            <a:ext cx="427340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D196CE-B14B-4235-9D85-3D692BB57A7D}"/>
              </a:ext>
            </a:extLst>
          </p:cNvPr>
          <p:cNvSpPr txBox="1"/>
          <p:nvPr/>
        </p:nvSpPr>
        <p:spPr>
          <a:xfrm>
            <a:off x="861838" y="173018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내용 요약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AA2783-1331-4E08-BD40-608CB357CBB1}"/>
              </a:ext>
            </a:extLst>
          </p:cNvPr>
          <p:cNvSpPr txBox="1"/>
          <p:nvPr/>
        </p:nvSpPr>
        <p:spPr>
          <a:xfrm>
            <a:off x="118814" y="188406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A4A8C-3D11-4CA7-84DC-8E012CBA879A}"/>
              </a:ext>
            </a:extLst>
          </p:cNvPr>
          <p:cNvSpPr txBox="1"/>
          <p:nvPr/>
        </p:nvSpPr>
        <p:spPr>
          <a:xfrm>
            <a:off x="2225558" y="2113461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전처리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98295E-7B9F-4C99-86A1-A8249DF94459}"/>
              </a:ext>
            </a:extLst>
          </p:cNvPr>
          <p:cNvSpPr txBox="1"/>
          <p:nvPr/>
        </p:nvSpPr>
        <p:spPr>
          <a:xfrm>
            <a:off x="5053572" y="2113461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전처리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A97712-1D40-4270-8A66-A54A046FB374}"/>
              </a:ext>
            </a:extLst>
          </p:cNvPr>
          <p:cNvSpPr txBox="1"/>
          <p:nvPr/>
        </p:nvSpPr>
        <p:spPr>
          <a:xfrm>
            <a:off x="8988318" y="2113461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전처리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6F9FCD-EFF3-43EC-A14B-188470CF033A}"/>
              </a:ext>
            </a:extLst>
          </p:cNvPr>
          <p:cNvSpPr txBox="1"/>
          <p:nvPr/>
        </p:nvSpPr>
        <p:spPr>
          <a:xfrm>
            <a:off x="2225558" y="3453254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적용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9FF8F-88E9-4FCB-8A52-E804A7272962}"/>
              </a:ext>
            </a:extLst>
          </p:cNvPr>
          <p:cNvSpPr txBox="1"/>
          <p:nvPr/>
        </p:nvSpPr>
        <p:spPr>
          <a:xfrm>
            <a:off x="5225951" y="3409657"/>
            <a:ext cx="89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적용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3268F6-6419-4C59-9311-EF2376674986}"/>
              </a:ext>
            </a:extLst>
          </p:cNvPr>
          <p:cNvSpPr txBox="1"/>
          <p:nvPr/>
        </p:nvSpPr>
        <p:spPr>
          <a:xfrm>
            <a:off x="9227207" y="3570937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적용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511D43-71A3-4462-8822-C850E01C5C06}"/>
              </a:ext>
            </a:extLst>
          </p:cNvPr>
          <p:cNvSpPr txBox="1"/>
          <p:nvPr/>
        </p:nvSpPr>
        <p:spPr>
          <a:xfrm>
            <a:off x="6279521" y="4528494"/>
            <a:ext cx="337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모델 적용 및 결과 출력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5798B9-2321-4088-B580-A43F54D63F99}"/>
              </a:ext>
            </a:extLst>
          </p:cNvPr>
          <p:cNvSpPr txBox="1"/>
          <p:nvPr/>
        </p:nvSpPr>
        <p:spPr>
          <a:xfrm>
            <a:off x="6321179" y="5585466"/>
            <a:ext cx="337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모델 적용 및 결과 출력 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9DD62021-F152-446D-8801-8E1EEC94C2A6}"/>
              </a:ext>
            </a:extLst>
          </p:cNvPr>
          <p:cNvSpPr/>
          <p:nvPr/>
        </p:nvSpPr>
        <p:spPr>
          <a:xfrm rot="16200000">
            <a:off x="5723549" y="5604892"/>
            <a:ext cx="427340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108BDF3-3D42-4E05-80E5-BCFAE65DA781}"/>
              </a:ext>
            </a:extLst>
          </p:cNvPr>
          <p:cNvSpPr/>
          <p:nvPr/>
        </p:nvSpPr>
        <p:spPr>
          <a:xfrm rot="5400000">
            <a:off x="6060662" y="4555390"/>
            <a:ext cx="427340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1F5ABB8C-2E16-440D-B156-AAAF1AACCDFB}"/>
              </a:ext>
            </a:extLst>
          </p:cNvPr>
          <p:cNvSpPr/>
          <p:nvPr/>
        </p:nvSpPr>
        <p:spPr>
          <a:xfrm rot="16200000">
            <a:off x="5718360" y="4533623"/>
            <a:ext cx="427340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7B1DD7-FDD6-40B2-BA89-80EAC8232824}"/>
              </a:ext>
            </a:extLst>
          </p:cNvPr>
          <p:cNvSpPr txBox="1"/>
          <p:nvPr/>
        </p:nvSpPr>
        <p:spPr>
          <a:xfrm>
            <a:off x="2388899" y="5585465"/>
            <a:ext cx="337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accent1">
                    <a:lumMod val="75000"/>
                  </a:schemeClr>
                </a:solidFill>
              </a:rPr>
              <a:t>최종모델이 적절하지 않을 때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D7D35E-6D5F-4B3B-A540-805A3F375990}"/>
              </a:ext>
            </a:extLst>
          </p:cNvPr>
          <p:cNvSpPr txBox="1"/>
          <p:nvPr/>
        </p:nvSpPr>
        <p:spPr>
          <a:xfrm>
            <a:off x="1485649" y="4556226"/>
            <a:ext cx="465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검증과정에서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</a:rPr>
              <a:t>모델의 문제점 발견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549202E5-C7FA-4AC9-A6DC-C5D7C799FC71}"/>
              </a:ext>
            </a:extLst>
          </p:cNvPr>
          <p:cNvSpPr/>
          <p:nvPr/>
        </p:nvSpPr>
        <p:spPr>
          <a:xfrm rot="14410686">
            <a:off x="3178541" y="3408045"/>
            <a:ext cx="427340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9177A549-7F28-4D5D-938C-EF097D91968A}"/>
              </a:ext>
            </a:extLst>
          </p:cNvPr>
          <p:cNvSpPr/>
          <p:nvPr/>
        </p:nvSpPr>
        <p:spPr>
          <a:xfrm rot="16200000">
            <a:off x="6269186" y="3397653"/>
            <a:ext cx="427340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9C88F110-3851-41E5-A727-6C5CB2BB29C8}"/>
              </a:ext>
            </a:extLst>
          </p:cNvPr>
          <p:cNvSpPr/>
          <p:nvPr/>
        </p:nvSpPr>
        <p:spPr>
          <a:xfrm rot="18546057">
            <a:off x="8599121" y="3397651"/>
            <a:ext cx="427340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AAB8B3DE-4D3D-4C20-A5BE-3AF94E94365E}"/>
              </a:ext>
            </a:extLst>
          </p:cNvPr>
          <p:cNvSpPr/>
          <p:nvPr/>
        </p:nvSpPr>
        <p:spPr>
          <a:xfrm rot="18070877">
            <a:off x="3504806" y="2228436"/>
            <a:ext cx="663241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0721FED3-EC9C-4592-B605-309BD7B41F57}"/>
              </a:ext>
            </a:extLst>
          </p:cNvPr>
          <p:cNvSpPr/>
          <p:nvPr/>
        </p:nvSpPr>
        <p:spPr>
          <a:xfrm rot="16200000">
            <a:off x="6151236" y="2177579"/>
            <a:ext cx="663241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18F7F32B-A0E4-4B6A-B96E-CDD77F13462C}"/>
              </a:ext>
            </a:extLst>
          </p:cNvPr>
          <p:cNvSpPr/>
          <p:nvPr/>
        </p:nvSpPr>
        <p:spPr>
          <a:xfrm rot="14303200">
            <a:off x="8145114" y="2210581"/>
            <a:ext cx="663241" cy="33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B48403-E2BC-49D2-9CFF-814E89A99968}"/>
              </a:ext>
            </a:extLst>
          </p:cNvPr>
          <p:cNvSpPr txBox="1"/>
          <p:nvPr/>
        </p:nvSpPr>
        <p:spPr>
          <a:xfrm>
            <a:off x="3393995" y="3340872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부족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CFC3F5-0CD0-49A7-A2FB-912FE347FA65}"/>
              </a:ext>
            </a:extLst>
          </p:cNvPr>
          <p:cNvSpPr txBox="1"/>
          <p:nvPr/>
        </p:nvSpPr>
        <p:spPr>
          <a:xfrm>
            <a:off x="6469605" y="3371888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부족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EE6252-4C95-47E5-8782-EA0C05006E78}"/>
              </a:ext>
            </a:extLst>
          </p:cNvPr>
          <p:cNvSpPr txBox="1"/>
          <p:nvPr/>
        </p:nvSpPr>
        <p:spPr>
          <a:xfrm>
            <a:off x="7865822" y="3361575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부족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F56A5E-6183-455C-B42B-E7EE6B7899E8}"/>
              </a:ext>
            </a:extLst>
          </p:cNvPr>
          <p:cNvSpPr txBox="1"/>
          <p:nvPr/>
        </p:nvSpPr>
        <p:spPr>
          <a:xfrm>
            <a:off x="3772375" y="2311942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부족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276682-0269-4066-90C5-3D0728191447}"/>
              </a:ext>
            </a:extLst>
          </p:cNvPr>
          <p:cNvSpPr txBox="1"/>
          <p:nvPr/>
        </p:nvSpPr>
        <p:spPr>
          <a:xfrm>
            <a:off x="6503930" y="2100749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부족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1E20B1-D178-456A-BD8B-2E59E8E4EF7C}"/>
              </a:ext>
            </a:extLst>
          </p:cNvPr>
          <p:cNvSpPr txBox="1"/>
          <p:nvPr/>
        </p:nvSpPr>
        <p:spPr>
          <a:xfrm>
            <a:off x="7663391" y="2334926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부족</a:t>
            </a:r>
          </a:p>
        </p:txBody>
      </p:sp>
    </p:spTree>
    <p:extLst>
      <p:ext uri="{BB962C8B-B14F-4D97-AF65-F5344CB8AC3E}">
        <p14:creationId xmlns:p14="http://schemas.microsoft.com/office/powerpoint/2010/main" val="109856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8F64E-C59A-4D44-A48F-52B0AD38F99F}"/>
              </a:ext>
            </a:extLst>
          </p:cNvPr>
          <p:cNvSpPr txBox="1"/>
          <p:nvPr/>
        </p:nvSpPr>
        <p:spPr>
          <a:xfrm>
            <a:off x="989268" y="7587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72520-E373-4AE6-8C46-C778B0B49EB4}"/>
              </a:ext>
            </a:extLst>
          </p:cNvPr>
          <p:cNvSpPr/>
          <p:nvPr/>
        </p:nvSpPr>
        <p:spPr>
          <a:xfrm>
            <a:off x="10150549" y="6562165"/>
            <a:ext cx="2041451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91EE3D-AFD2-4412-81EE-62924DA43250}"/>
              </a:ext>
            </a:extLst>
          </p:cNvPr>
          <p:cNvSpPr/>
          <p:nvPr/>
        </p:nvSpPr>
        <p:spPr>
          <a:xfrm>
            <a:off x="10300447" y="6443644"/>
            <a:ext cx="1891553" cy="41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NOVUS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59B31A-FDC7-49CC-8A0C-CCD02D45667E}"/>
              </a:ext>
            </a:extLst>
          </p:cNvPr>
          <p:cNvSpPr/>
          <p:nvPr/>
        </p:nvSpPr>
        <p:spPr>
          <a:xfrm>
            <a:off x="8719532" y="1971289"/>
            <a:ext cx="2388123" cy="742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416584-D102-42FB-9D1C-CE0B9D25B118}"/>
              </a:ext>
            </a:extLst>
          </p:cNvPr>
          <p:cNvSpPr/>
          <p:nvPr/>
        </p:nvSpPr>
        <p:spPr>
          <a:xfrm>
            <a:off x="4917685" y="2003198"/>
            <a:ext cx="2388123" cy="742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평균자책점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86CCE0-358A-479F-8A73-8FBF05B5EA06}"/>
              </a:ext>
            </a:extLst>
          </p:cNvPr>
          <p:cNvSpPr/>
          <p:nvPr/>
        </p:nvSpPr>
        <p:spPr>
          <a:xfrm>
            <a:off x="1115838" y="2003199"/>
            <a:ext cx="2388123" cy="742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864B7A-6B9C-45A9-A195-F2A5AC496B8B}"/>
              </a:ext>
            </a:extLst>
          </p:cNvPr>
          <p:cNvSpPr/>
          <p:nvPr/>
        </p:nvSpPr>
        <p:spPr>
          <a:xfrm>
            <a:off x="3298717" y="5422536"/>
            <a:ext cx="5600419" cy="742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모델 적용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5F3FA05-6703-4448-AFF2-8911DFCFC0EC}"/>
              </a:ext>
            </a:extLst>
          </p:cNvPr>
          <p:cNvSpPr/>
          <p:nvPr/>
        </p:nvSpPr>
        <p:spPr>
          <a:xfrm rot="7725064">
            <a:off x="8719124" y="2973597"/>
            <a:ext cx="667834" cy="340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2FF446F-184D-4172-8D00-BDFAA52202D1}"/>
              </a:ext>
            </a:extLst>
          </p:cNvPr>
          <p:cNvSpPr/>
          <p:nvPr/>
        </p:nvSpPr>
        <p:spPr>
          <a:xfrm rot="5400000">
            <a:off x="5698654" y="3088003"/>
            <a:ext cx="667837" cy="340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312E052-E773-481A-93DF-2369F91A206E}"/>
              </a:ext>
            </a:extLst>
          </p:cNvPr>
          <p:cNvSpPr/>
          <p:nvPr/>
        </p:nvSpPr>
        <p:spPr>
          <a:xfrm rot="3934009">
            <a:off x="2646580" y="3007738"/>
            <a:ext cx="667837" cy="340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B809324-FC08-4CAC-9C65-71FEBB7CB271}"/>
              </a:ext>
            </a:extLst>
          </p:cNvPr>
          <p:cNvSpPr/>
          <p:nvPr/>
        </p:nvSpPr>
        <p:spPr>
          <a:xfrm rot="5400000">
            <a:off x="5938464" y="4865617"/>
            <a:ext cx="667837" cy="340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CFEFD7-C71F-47CB-9D42-42CF30D409CB}"/>
              </a:ext>
            </a:extLst>
          </p:cNvPr>
          <p:cNvSpPr/>
          <p:nvPr/>
        </p:nvSpPr>
        <p:spPr>
          <a:xfrm>
            <a:off x="3298716" y="3756569"/>
            <a:ext cx="5600419" cy="742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차수</a:t>
            </a:r>
            <a:r>
              <a:rPr lang="en-US" altLang="ko-KR" dirty="0"/>
              <a:t>(</a:t>
            </a:r>
            <a:r>
              <a:rPr lang="en-US" altLang="ko-KR" dirty="0" err="1"/>
              <a:t>p,d,q</a:t>
            </a:r>
            <a:r>
              <a:rPr lang="en-US" altLang="ko-KR" dirty="0"/>
              <a:t>) </a:t>
            </a:r>
            <a:r>
              <a:rPr lang="ko-KR" altLang="en-US" dirty="0"/>
              <a:t>탐색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1B2DA0-6FE6-4CD7-84F9-F12755A14372}"/>
              </a:ext>
            </a:extLst>
          </p:cNvPr>
          <p:cNvSpPr txBox="1"/>
          <p:nvPr/>
        </p:nvSpPr>
        <p:spPr>
          <a:xfrm>
            <a:off x="861838" y="173018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내용 요약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F2906C-B71F-4489-B0B9-ADDA3B76A2A0}"/>
              </a:ext>
            </a:extLst>
          </p:cNvPr>
          <p:cNvSpPr txBox="1"/>
          <p:nvPr/>
        </p:nvSpPr>
        <p:spPr>
          <a:xfrm>
            <a:off x="118814" y="188406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9E5856F-D609-4A4D-A63D-92F1CA75B174}"/>
              </a:ext>
            </a:extLst>
          </p:cNvPr>
          <p:cNvSpPr/>
          <p:nvPr/>
        </p:nvSpPr>
        <p:spPr>
          <a:xfrm rot="16200000">
            <a:off x="5607984" y="4823469"/>
            <a:ext cx="667837" cy="340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EC5277A-D822-472B-A750-BF5F61C9912A}"/>
              </a:ext>
            </a:extLst>
          </p:cNvPr>
          <p:cNvSpPr/>
          <p:nvPr/>
        </p:nvSpPr>
        <p:spPr>
          <a:xfrm rot="14524201">
            <a:off x="2292777" y="3049547"/>
            <a:ext cx="667837" cy="340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E4F5B00-EEFC-4609-927C-2DA8EA27F31D}"/>
              </a:ext>
            </a:extLst>
          </p:cNvPr>
          <p:cNvSpPr/>
          <p:nvPr/>
        </p:nvSpPr>
        <p:spPr>
          <a:xfrm rot="16200000">
            <a:off x="6016081" y="3098577"/>
            <a:ext cx="667837" cy="340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446A4B6D-AC8F-426E-8659-D09FA85DCB17}"/>
              </a:ext>
            </a:extLst>
          </p:cNvPr>
          <p:cNvSpPr/>
          <p:nvPr/>
        </p:nvSpPr>
        <p:spPr>
          <a:xfrm rot="18622052">
            <a:off x="9031537" y="3080662"/>
            <a:ext cx="667834" cy="36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FDA3D1-6B00-4A96-B8B8-3B2F1571F03A}"/>
              </a:ext>
            </a:extLst>
          </p:cNvPr>
          <p:cNvSpPr txBox="1"/>
          <p:nvPr/>
        </p:nvSpPr>
        <p:spPr>
          <a:xfrm>
            <a:off x="2727667" y="4809294"/>
            <a:ext cx="337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모델에 부적절할 경우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6B6EAD-2E1E-4C35-9A89-410E36A22F64}"/>
              </a:ext>
            </a:extLst>
          </p:cNvPr>
          <p:cNvSpPr txBox="1"/>
          <p:nvPr/>
        </p:nvSpPr>
        <p:spPr>
          <a:xfrm>
            <a:off x="6103113" y="4774996"/>
            <a:ext cx="337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탐색한 차수 모델적용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FA5FD7-0715-4048-9396-BD0D106A09E4}"/>
              </a:ext>
            </a:extLst>
          </p:cNvPr>
          <p:cNvSpPr txBox="1"/>
          <p:nvPr/>
        </p:nvSpPr>
        <p:spPr>
          <a:xfrm>
            <a:off x="3934314" y="3149426"/>
            <a:ext cx="214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차수탐색에 적용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C41EFC-5ADB-4098-B939-E27768A362B8}"/>
              </a:ext>
            </a:extLst>
          </p:cNvPr>
          <p:cNvSpPr txBox="1"/>
          <p:nvPr/>
        </p:nvSpPr>
        <p:spPr>
          <a:xfrm>
            <a:off x="-41359" y="3118622"/>
            <a:ext cx="302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차수탐색에 적용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B86ACC-0663-4C72-8984-FBA4FD7C15C2}"/>
              </a:ext>
            </a:extLst>
          </p:cNvPr>
          <p:cNvSpPr txBox="1"/>
          <p:nvPr/>
        </p:nvSpPr>
        <p:spPr>
          <a:xfrm>
            <a:off x="7129595" y="2711745"/>
            <a:ext cx="211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차수탐색에 적용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C4E127-64C2-4B8C-9E74-498E0512C1DE}"/>
              </a:ext>
            </a:extLst>
          </p:cNvPr>
          <p:cNvSpPr txBox="1"/>
          <p:nvPr/>
        </p:nvSpPr>
        <p:spPr>
          <a:xfrm>
            <a:off x="5687052" y="3240912"/>
            <a:ext cx="3371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데이터가 부실할 경우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E8B4B9-D924-4A47-AC20-0F33E0EB73D6}"/>
              </a:ext>
            </a:extLst>
          </p:cNvPr>
          <p:cNvSpPr txBox="1"/>
          <p:nvPr/>
        </p:nvSpPr>
        <p:spPr>
          <a:xfrm>
            <a:off x="2260183" y="2799873"/>
            <a:ext cx="3269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데이터가 부실할 경우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2F4DC4-6484-4F87-9660-3FD4774B0BA2}"/>
              </a:ext>
            </a:extLst>
          </p:cNvPr>
          <p:cNvSpPr txBox="1"/>
          <p:nvPr/>
        </p:nvSpPr>
        <p:spPr>
          <a:xfrm>
            <a:off x="8670615" y="3355951"/>
            <a:ext cx="3371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데이터가 부실할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7FD55-9DD0-4D24-8E73-166199999096}"/>
              </a:ext>
            </a:extLst>
          </p:cNvPr>
          <p:cNvSpPr txBox="1"/>
          <p:nvPr/>
        </p:nvSpPr>
        <p:spPr>
          <a:xfrm>
            <a:off x="464356" y="4128167"/>
            <a:ext cx="2358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데이터부실</a:t>
            </a:r>
            <a:endParaRPr lang="en-US" altLang="ko-KR" sz="1600" dirty="0"/>
          </a:p>
          <a:p>
            <a:r>
              <a:rPr lang="en-US" altLang="ko-KR" sz="1600" dirty="0"/>
              <a:t>: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과정 중 누락 값 또는 부적절한 데이터를 감지했을 때 등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모델에 부적절</a:t>
            </a:r>
            <a:endParaRPr lang="en-US" altLang="ko-KR" sz="1600" dirty="0"/>
          </a:p>
          <a:p>
            <a:r>
              <a:rPr lang="en-US" altLang="ko-KR" sz="1600" dirty="0"/>
              <a:t>:  </a:t>
            </a:r>
            <a:r>
              <a:rPr lang="ko-KR" altLang="en-US" sz="1600" dirty="0"/>
              <a:t> 시각화 했을 때 모델 </a:t>
            </a:r>
            <a:r>
              <a:rPr lang="en-US" altLang="ko-KR" sz="1600" dirty="0"/>
              <a:t>fitting</a:t>
            </a:r>
            <a:r>
              <a:rPr lang="ko-KR" altLang="en-US" sz="1600" dirty="0"/>
              <a:t>이 잘 안 맞을 때 등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38163B-EA1A-4847-9545-85C69FE39583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8899135" y="4127962"/>
            <a:ext cx="7122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0FF2C62-FCDF-476C-AB7B-C44952955863}"/>
              </a:ext>
            </a:extLst>
          </p:cNvPr>
          <p:cNvSpPr txBox="1"/>
          <p:nvPr/>
        </p:nvSpPr>
        <p:spPr>
          <a:xfrm>
            <a:off x="9720186" y="3891280"/>
            <a:ext cx="1387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auto.arima</a:t>
            </a:r>
            <a:endParaRPr lang="en-US" altLang="ko-KR" dirty="0"/>
          </a:p>
          <a:p>
            <a:pPr algn="ctr"/>
            <a:r>
              <a:rPr lang="en-US" altLang="ko-KR" dirty="0"/>
              <a:t>or</a:t>
            </a:r>
          </a:p>
          <a:p>
            <a:pPr algn="ctr"/>
            <a:r>
              <a:rPr lang="en-US" altLang="ko-KR" dirty="0"/>
              <a:t>AIC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83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30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</TotalTime>
  <Words>2491</Words>
  <Application>Microsoft Office PowerPoint</Application>
  <PresentationFormat>와이드스크린</PresentationFormat>
  <Paragraphs>852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Arial Nova Light</vt:lpstr>
      <vt:lpstr>Arial</vt:lpstr>
      <vt:lpstr>Wingdings</vt:lpstr>
      <vt:lpstr>맑은 고딕</vt:lpstr>
      <vt:lpstr>나눔스퀘어 Light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구 경민</cp:lastModifiedBy>
  <cp:revision>98</cp:revision>
  <dcterms:created xsi:type="dcterms:W3CDTF">2020-09-07T02:34:06Z</dcterms:created>
  <dcterms:modified xsi:type="dcterms:W3CDTF">2020-09-28T07:15:02Z</dcterms:modified>
</cp:coreProperties>
</file>